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3" r:id="rId1"/>
  </p:sldMasterIdLst>
  <p:notesMasterIdLst>
    <p:notesMasterId r:id="rId60"/>
  </p:notesMasterIdLst>
  <p:sldIdLst>
    <p:sldId id="260" r:id="rId2"/>
    <p:sldId id="408" r:id="rId3"/>
    <p:sldId id="450" r:id="rId4"/>
    <p:sldId id="489" r:id="rId5"/>
    <p:sldId id="490" r:id="rId6"/>
    <p:sldId id="493" r:id="rId7"/>
    <p:sldId id="494" r:id="rId8"/>
    <p:sldId id="495" r:id="rId9"/>
    <p:sldId id="497" r:id="rId10"/>
    <p:sldId id="496" r:id="rId11"/>
    <p:sldId id="498" r:id="rId12"/>
    <p:sldId id="535" r:id="rId13"/>
    <p:sldId id="499" r:id="rId14"/>
    <p:sldId id="501" r:id="rId15"/>
    <p:sldId id="502" r:id="rId16"/>
    <p:sldId id="503" r:id="rId17"/>
    <p:sldId id="484" r:id="rId18"/>
    <p:sldId id="486" r:id="rId19"/>
    <p:sldId id="485" r:id="rId20"/>
    <p:sldId id="487" r:id="rId21"/>
    <p:sldId id="505" r:id="rId22"/>
    <p:sldId id="504" r:id="rId23"/>
    <p:sldId id="506" r:id="rId24"/>
    <p:sldId id="507" r:id="rId25"/>
    <p:sldId id="508" r:id="rId26"/>
    <p:sldId id="509" r:id="rId27"/>
    <p:sldId id="511" r:id="rId28"/>
    <p:sldId id="512" r:id="rId29"/>
    <p:sldId id="513" r:id="rId30"/>
    <p:sldId id="514" r:id="rId31"/>
    <p:sldId id="515" r:id="rId32"/>
    <p:sldId id="516" r:id="rId33"/>
    <p:sldId id="517" r:id="rId34"/>
    <p:sldId id="518" r:id="rId35"/>
    <p:sldId id="519" r:id="rId36"/>
    <p:sldId id="520" r:id="rId37"/>
    <p:sldId id="522" r:id="rId38"/>
    <p:sldId id="523" r:id="rId39"/>
    <p:sldId id="528" r:id="rId40"/>
    <p:sldId id="524" r:id="rId41"/>
    <p:sldId id="529" r:id="rId42"/>
    <p:sldId id="525" r:id="rId43"/>
    <p:sldId id="526" r:id="rId44"/>
    <p:sldId id="527" r:id="rId45"/>
    <p:sldId id="536" r:id="rId46"/>
    <p:sldId id="538" r:id="rId47"/>
    <p:sldId id="481" r:id="rId48"/>
    <p:sldId id="539" r:id="rId49"/>
    <p:sldId id="482" r:id="rId50"/>
    <p:sldId id="483" r:id="rId51"/>
    <p:sldId id="537" r:id="rId52"/>
    <p:sldId id="480" r:id="rId53"/>
    <p:sldId id="534" r:id="rId54"/>
    <p:sldId id="530" r:id="rId55"/>
    <p:sldId id="532" r:id="rId56"/>
    <p:sldId id="531" r:id="rId57"/>
    <p:sldId id="533" r:id="rId58"/>
    <p:sldId id="313" r:id="rId59"/>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8D1"/>
    <a:srgbClr val="C09200"/>
    <a:srgbClr val="FFFFC5"/>
    <a:srgbClr val="50B4C8"/>
    <a:srgbClr val="FFFFDD"/>
    <a:srgbClr val="FFFFFF"/>
    <a:srgbClr val="FFEEDD"/>
    <a:srgbClr val="FFF9F3"/>
    <a:srgbClr val="F9FBF7"/>
    <a:srgbClr val="FFFF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4" autoAdjust="0"/>
    <p:restoredTop sz="72335" autoAdjust="0"/>
  </p:normalViewPr>
  <p:slideViewPr>
    <p:cSldViewPr snapToGrid="0">
      <p:cViewPr varScale="1">
        <p:scale>
          <a:sx n="45" d="100"/>
          <a:sy n="45" d="100"/>
        </p:scale>
        <p:origin x="135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8"/>
          </a:xfrm>
          <a:prstGeom prst="rect">
            <a:avLst/>
          </a:prstGeom>
        </p:spPr>
        <p:txBody>
          <a:bodyPr vert="horz" lIns="96659" tIns="48329" rIns="96659" bIns="48329" rtlCol="0"/>
          <a:lstStyle>
            <a:lvl1pPr algn="l">
              <a:defRPr sz="1200"/>
            </a:lvl1pPr>
          </a:lstStyle>
          <a:p>
            <a:endParaRPr lang="en-US"/>
          </a:p>
        </p:txBody>
      </p:sp>
      <p:sp>
        <p:nvSpPr>
          <p:cNvPr id="3" name="Date Placeholder 2"/>
          <p:cNvSpPr>
            <a:spLocks noGrp="1"/>
          </p:cNvSpPr>
          <p:nvPr>
            <p:ph type="dt" idx="1"/>
          </p:nvPr>
        </p:nvSpPr>
        <p:spPr>
          <a:xfrm>
            <a:off x="4143587" y="0"/>
            <a:ext cx="3169920" cy="481728"/>
          </a:xfrm>
          <a:prstGeom prst="rect">
            <a:avLst/>
          </a:prstGeom>
        </p:spPr>
        <p:txBody>
          <a:bodyPr vert="horz" lIns="96659" tIns="48329" rIns="96659" bIns="48329" rtlCol="0"/>
          <a:lstStyle>
            <a:lvl1pPr algn="r">
              <a:defRPr sz="1200"/>
            </a:lvl1pPr>
          </a:lstStyle>
          <a:p>
            <a:fld id="{3A7272D7-8A76-4C4C-AC44-67CF821741C5}" type="datetimeFigureOut">
              <a:rPr lang="en-US" smtClean="0"/>
              <a:t>10/15/2020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59" tIns="48329" rIns="96659" bIns="48329"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59" tIns="48329" rIns="96659" bIns="4832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7"/>
          </a:xfrm>
          <a:prstGeom prst="rect">
            <a:avLst/>
          </a:prstGeom>
        </p:spPr>
        <p:txBody>
          <a:bodyPr vert="horz" lIns="96659" tIns="48329" rIns="96659" bIns="48329" rtlCol="0" anchor="b"/>
          <a:lstStyle>
            <a:lvl1pPr algn="l">
              <a:defRPr sz="1200"/>
            </a:lvl1pPr>
          </a:lstStyle>
          <a:p>
            <a:endParaRPr lang="en-US"/>
          </a:p>
        </p:txBody>
      </p:sp>
      <p:sp>
        <p:nvSpPr>
          <p:cNvPr id="7" name="Slide Number Placeholder 6"/>
          <p:cNvSpPr>
            <a:spLocks noGrp="1"/>
          </p:cNvSpPr>
          <p:nvPr>
            <p:ph type="sldNum" sz="quarter" idx="5"/>
          </p:nvPr>
        </p:nvSpPr>
        <p:spPr>
          <a:xfrm>
            <a:off x="4143587" y="9119474"/>
            <a:ext cx="3169920" cy="481727"/>
          </a:xfrm>
          <a:prstGeom prst="rect">
            <a:avLst/>
          </a:prstGeom>
        </p:spPr>
        <p:txBody>
          <a:bodyPr vert="horz" lIns="96659" tIns="48329" rIns="96659" bIns="48329" rtlCol="0" anchor="b"/>
          <a:lstStyle>
            <a:lvl1pPr algn="r">
              <a:defRPr sz="1200"/>
            </a:lvl1pPr>
          </a:lstStyle>
          <a:p>
            <a:fld id="{4CC12544-2BEE-49BA-A42E-D7E3EBA33684}" type="slidenum">
              <a:rPr lang="en-US" smtClean="0"/>
              <a:t>‹#›</a:t>
            </a:fld>
            <a:endParaRPr lang="en-US"/>
          </a:p>
        </p:txBody>
      </p:sp>
    </p:spTree>
    <p:extLst>
      <p:ext uri="{BB962C8B-B14F-4D97-AF65-F5344CB8AC3E}">
        <p14:creationId xmlns:p14="http://schemas.microsoft.com/office/powerpoint/2010/main" val="2375314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doi.org/10.1111/cogs.12443"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Hi I’m</a:t>
            </a:r>
          </a:p>
          <a:p>
            <a:pPr marL="0" indent="0">
              <a:buFontTx/>
              <a:buNone/>
            </a:pPr>
            <a:r>
              <a:rPr lang="en-US" dirty="0"/>
              <a:t>I’m broadly interested in…</a:t>
            </a:r>
          </a:p>
        </p:txBody>
      </p:sp>
      <p:sp>
        <p:nvSpPr>
          <p:cNvPr id="4" name="Slide Number Placeholder 3"/>
          <p:cNvSpPr>
            <a:spLocks noGrp="1"/>
          </p:cNvSpPr>
          <p:nvPr>
            <p:ph type="sldNum" sz="quarter" idx="10"/>
          </p:nvPr>
        </p:nvSpPr>
        <p:spPr/>
        <p:txBody>
          <a:bodyPr/>
          <a:lstStyle/>
          <a:p>
            <a:fld id="{4CC12544-2BEE-49BA-A42E-D7E3EBA33684}" type="slidenum">
              <a:rPr lang="en-US" smtClean="0"/>
              <a:t>1</a:t>
            </a:fld>
            <a:endParaRPr lang="en-US"/>
          </a:p>
        </p:txBody>
      </p:sp>
    </p:spTree>
    <p:extLst>
      <p:ext uri="{BB962C8B-B14F-4D97-AF65-F5344CB8AC3E}">
        <p14:creationId xmlns:p14="http://schemas.microsoft.com/office/powerpoint/2010/main" val="23743132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Biologically predisposed. Pre-existing conditions, asthma, COPD, </a:t>
            </a:r>
            <a:r>
              <a:rPr lang="en-US" dirty="0" err="1">
                <a:solidFill>
                  <a:schemeClr val="accent1"/>
                </a:solidFill>
              </a:rPr>
              <a:t>etc</a:t>
            </a: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Multi-generational households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with high exposure risk</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access to healthcare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10</a:t>
            </a:fld>
            <a:endParaRPr lang="en-US"/>
          </a:p>
        </p:txBody>
      </p:sp>
    </p:spTree>
    <p:extLst>
      <p:ext uri="{BB962C8B-B14F-4D97-AF65-F5344CB8AC3E}">
        <p14:creationId xmlns:p14="http://schemas.microsoft.com/office/powerpoint/2010/main" val="1255555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These causes could be interrelated of course, and we can add many more causes into the causal model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Essential jobs often come with poor health insurance, which may limit healthcare access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healthcare access may lead to the development of medical conditions, social determinants of health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Limited economic opportunities might lead young adults to continue living with their families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Housing segregation leads people to live in polluted neighborhoods with poorly funded hospitals</a:t>
            </a:r>
          </a:p>
          <a:p>
            <a:endParaRPr lang="en-US" dirty="0"/>
          </a:p>
          <a:p>
            <a:r>
              <a:rPr lang="en-US" dirty="0"/>
              <a:t>*DAVID: causal background. What causes are there, vs causal selection: what is </a:t>
            </a:r>
            <a:r>
              <a:rPr lang="en-US" i="1" dirty="0"/>
              <a:t>the </a:t>
            </a:r>
            <a:r>
              <a:rPr lang="en-US" i="0" dirty="0"/>
              <a:t>cause</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11</a:t>
            </a:fld>
            <a:endParaRPr lang="en-US"/>
          </a:p>
        </p:txBody>
      </p:sp>
    </p:spTree>
    <p:extLst>
      <p:ext uri="{BB962C8B-B14F-4D97-AF65-F5344CB8AC3E}">
        <p14:creationId xmlns:p14="http://schemas.microsoft.com/office/powerpoint/2010/main" val="252676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personal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12</a:t>
            </a:fld>
            <a:endParaRPr lang="en-US"/>
          </a:p>
        </p:txBody>
      </p:sp>
    </p:spTree>
    <p:extLst>
      <p:ext uri="{BB962C8B-B14F-4D97-AF65-F5344CB8AC3E}">
        <p14:creationId xmlns:p14="http://schemas.microsoft.com/office/powerpoint/2010/main" val="4016045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For incarceration likewise, there are a variety of causes that people have claimed. I’ll just flash a few that I’ve heard up on the screen, with the heads-up that some of these are uh not in my causal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As you’ve seen from the COVID example, these different causal models, or different construals, of what’s going on can get really complicated and complex.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One way we can get an initial handle on these models is by categorizing them by</a:t>
            </a:r>
            <a:r>
              <a:rPr lang="en-US" i="1" dirty="0">
                <a:solidFill>
                  <a:schemeClr val="accent1"/>
                </a:solidFill>
              </a:rPr>
              <a:t> what kinds of causes </a:t>
            </a:r>
            <a:r>
              <a:rPr lang="en-US" dirty="0">
                <a:solidFill>
                  <a:schemeClr val="accent1"/>
                </a:solidFill>
              </a:rPr>
              <a:t>they cite, and drawing some initial distinctions along those lines.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13</a:t>
            </a:fld>
            <a:endParaRPr lang="en-US"/>
          </a:p>
        </p:txBody>
      </p:sp>
    </p:spTree>
    <p:extLst>
      <p:ext uri="{BB962C8B-B14F-4D97-AF65-F5344CB8AC3E}">
        <p14:creationId xmlns:p14="http://schemas.microsoft.com/office/powerpoint/2010/main" val="3286413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 thinks that a criminal disposition is the main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14</a:t>
            </a:fld>
            <a:endParaRPr lang="en-US"/>
          </a:p>
        </p:txBody>
      </p:sp>
    </p:spTree>
    <p:extLst>
      <p:ext uri="{BB962C8B-B14F-4D97-AF65-F5344CB8AC3E}">
        <p14:creationId xmlns:p14="http://schemas.microsoft.com/office/powerpoint/2010/main" val="13150867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 thinks that a criminal disposition is the main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15</a:t>
            </a:fld>
            <a:endParaRPr lang="en-US"/>
          </a:p>
        </p:txBody>
      </p:sp>
    </p:spTree>
    <p:extLst>
      <p:ext uri="{BB962C8B-B14F-4D97-AF65-F5344CB8AC3E}">
        <p14:creationId xmlns:p14="http://schemas.microsoft.com/office/powerpoint/2010/main" val="3707480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Looking at these different potential causes, I have the intuition – that I hope you share - that someone who thinks that a criminal disposition is the main cause of incarceration rates will probably have very different attitudes towards Black people and towards incarceration, than someone who thinks that it’s racial bias and/or limited economic opportunities, than someone who thinks it’s a culture of violence.</a:t>
            </a:r>
          </a:p>
        </p:txBody>
      </p:sp>
      <p:sp>
        <p:nvSpPr>
          <p:cNvPr id="4" name="Slide Number Placeholder 3"/>
          <p:cNvSpPr>
            <a:spLocks noGrp="1"/>
          </p:cNvSpPr>
          <p:nvPr>
            <p:ph type="sldNum" sz="quarter" idx="10"/>
          </p:nvPr>
        </p:nvSpPr>
        <p:spPr/>
        <p:txBody>
          <a:bodyPr/>
          <a:lstStyle/>
          <a:p>
            <a:fld id="{4CC12544-2BEE-49BA-A42E-D7E3EBA33684}" type="slidenum">
              <a:rPr lang="en-US" smtClean="0"/>
              <a:t>16</a:t>
            </a:fld>
            <a:endParaRPr lang="en-US"/>
          </a:p>
        </p:txBody>
      </p:sp>
    </p:spTree>
    <p:extLst>
      <p:ext uri="{BB962C8B-B14F-4D97-AF65-F5344CB8AC3E}">
        <p14:creationId xmlns:p14="http://schemas.microsoft.com/office/powerpoint/2010/main" val="16903778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try to think about categorizing these different construals by the </a:t>
            </a:r>
            <a:r>
              <a:rPr lang="en-US" i="1" dirty="0"/>
              <a:t>type </a:t>
            </a:r>
            <a:r>
              <a:rPr lang="en-US" dirty="0"/>
              <a:t>of cause they primarily cite. recognizing that these models can get pretty complex, as we saw, so I’m going to drastically oversimplify for the sake of taking a first stab, and we can think about how to build back up to that nuance and complexity</a:t>
            </a:r>
          </a:p>
        </p:txBody>
      </p:sp>
      <p:sp>
        <p:nvSpPr>
          <p:cNvPr id="4" name="Slide Number Placeholder 3"/>
          <p:cNvSpPr>
            <a:spLocks noGrp="1"/>
          </p:cNvSpPr>
          <p:nvPr>
            <p:ph type="sldNum" sz="quarter" idx="5"/>
          </p:nvPr>
        </p:nvSpPr>
        <p:spPr/>
        <p:txBody>
          <a:bodyPr/>
          <a:lstStyle/>
          <a:p>
            <a:fld id="{4CC12544-2BEE-49BA-A42E-D7E3EBA33684}" type="slidenum">
              <a:rPr lang="en-US" smtClean="0"/>
              <a:t>17</a:t>
            </a:fld>
            <a:endParaRPr lang="en-US"/>
          </a:p>
        </p:txBody>
      </p:sp>
    </p:spTree>
    <p:extLst>
      <p:ext uri="{BB962C8B-B14F-4D97-AF65-F5344CB8AC3E}">
        <p14:creationId xmlns:p14="http://schemas.microsoft.com/office/powerpoint/2010/main" val="3230491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 something internal</a:t>
            </a:r>
          </a:p>
          <a:p>
            <a:r>
              <a:rPr lang="en-US" dirty="0"/>
              <a:t>Including what has traditionally been thought of as essentialism, including its most extreme form: biological essentialism. Each group member has some innate, temporally stable biological essence that causally produces observed category properties, </a:t>
            </a:r>
            <a:r>
              <a:rPr lang="en-US" dirty="0" err="1"/>
              <a:t>eg</a:t>
            </a:r>
            <a:r>
              <a:rPr lang="en-US" dirty="0"/>
              <a:t> DNA, genes</a:t>
            </a:r>
          </a:p>
        </p:txBody>
      </p:sp>
      <p:sp>
        <p:nvSpPr>
          <p:cNvPr id="4" name="Slide Number Placeholder 3"/>
          <p:cNvSpPr>
            <a:spLocks noGrp="1"/>
          </p:cNvSpPr>
          <p:nvPr>
            <p:ph type="sldNum" sz="quarter" idx="5"/>
          </p:nvPr>
        </p:nvSpPr>
        <p:spPr/>
        <p:txBody>
          <a:bodyPr/>
          <a:lstStyle/>
          <a:p>
            <a:fld id="{4CC12544-2BEE-49BA-A42E-D7E3EBA33684}" type="slidenum">
              <a:rPr lang="en-US" smtClean="0"/>
              <a:t>18</a:t>
            </a:fld>
            <a:endParaRPr lang="en-US"/>
          </a:p>
        </p:txBody>
      </p:sp>
    </p:spTree>
    <p:extLst>
      <p:ext uri="{BB962C8B-B14F-4D97-AF65-F5344CB8AC3E}">
        <p14:creationId xmlns:p14="http://schemas.microsoft.com/office/powerpoint/2010/main" val="35685780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is on…</a:t>
            </a:r>
          </a:p>
          <a:p>
            <a:r>
              <a:rPr lang="en-US" dirty="0"/>
              <a:t>Culture is an interesting case that is external to any single individual, but certainly located within the group.  Inspired by debates about cultural essentialism</a:t>
            </a:r>
          </a:p>
        </p:txBody>
      </p:sp>
      <p:sp>
        <p:nvSpPr>
          <p:cNvPr id="4" name="Slide Number Placeholder 3"/>
          <p:cNvSpPr>
            <a:spLocks noGrp="1"/>
          </p:cNvSpPr>
          <p:nvPr>
            <p:ph type="sldNum" sz="quarter" idx="5"/>
          </p:nvPr>
        </p:nvSpPr>
        <p:spPr/>
        <p:txBody>
          <a:bodyPr/>
          <a:lstStyle/>
          <a:p>
            <a:fld id="{4CC12544-2BEE-49BA-A42E-D7E3EBA33684}" type="slidenum">
              <a:rPr lang="en-US" smtClean="0"/>
              <a:t>19</a:t>
            </a:fld>
            <a:endParaRPr lang="en-US"/>
          </a:p>
        </p:txBody>
      </p:sp>
    </p:spTree>
    <p:extLst>
      <p:ext uri="{BB962C8B-B14F-4D97-AF65-F5344CB8AC3E}">
        <p14:creationId xmlns:p14="http://schemas.microsoft.com/office/powerpoint/2010/main" val="32470514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When we look out at the world, we notice that some properties distributed differently across different categories.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For instance, during the current pandemic, Black (along with indigenous and Latinx) people have faced higher rates of hospitalization by COVID-19 than other racial groups.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wonder what the link is between being a member of these social categories, and being hospitalized by COVID-19. </a:t>
            </a:r>
          </a:p>
        </p:txBody>
      </p:sp>
      <p:sp>
        <p:nvSpPr>
          <p:cNvPr id="4" name="Slide Number Placeholder 3"/>
          <p:cNvSpPr>
            <a:spLocks noGrp="1"/>
          </p:cNvSpPr>
          <p:nvPr>
            <p:ph type="sldNum" sz="quarter" idx="10"/>
          </p:nvPr>
        </p:nvSpPr>
        <p:spPr/>
        <p:txBody>
          <a:bodyPr/>
          <a:lstStyle/>
          <a:p>
            <a:fld id="{4CC12544-2BEE-49BA-A42E-D7E3EBA33684}" type="slidenum">
              <a:rPr lang="en-US" smtClean="0"/>
              <a:t>2</a:t>
            </a:fld>
            <a:endParaRPr lang="en-US"/>
          </a:p>
        </p:txBody>
      </p:sp>
    </p:spTree>
    <p:extLst>
      <p:ext uri="{BB962C8B-B14F-4D97-AF65-F5344CB8AC3E}">
        <p14:creationId xmlns:p14="http://schemas.microsoft.com/office/powerpoint/2010/main" val="41631506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*DAVID: person vs situation</a:t>
            </a:r>
          </a:p>
          <a:p>
            <a:r>
              <a:rPr lang="en-US" dirty="0"/>
              <a:t>*DAVID: non-social examples</a:t>
            </a:r>
          </a:p>
        </p:txBody>
      </p:sp>
      <p:sp>
        <p:nvSpPr>
          <p:cNvPr id="4" name="Slide Number Placeholder 3"/>
          <p:cNvSpPr>
            <a:spLocks noGrp="1"/>
          </p:cNvSpPr>
          <p:nvPr>
            <p:ph type="sldNum" sz="quarter" idx="5"/>
          </p:nvPr>
        </p:nvSpPr>
        <p:spPr/>
        <p:txBody>
          <a:bodyPr/>
          <a:lstStyle/>
          <a:p>
            <a:fld id="{4CC12544-2BEE-49BA-A42E-D7E3EBA33684}" type="slidenum">
              <a:rPr lang="en-US" smtClean="0"/>
              <a:t>20</a:t>
            </a:fld>
            <a:endParaRPr lang="en-US"/>
          </a:p>
        </p:txBody>
      </p:sp>
    </p:spTree>
    <p:extLst>
      <p:ext uri="{BB962C8B-B14F-4D97-AF65-F5344CB8AC3E}">
        <p14:creationId xmlns:p14="http://schemas.microsoft.com/office/powerpoint/2010/main" val="2030410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Recap: we can think of construals - in a very roughly and grossly simplified way – in terms of the kind of cause they primarily cite</a:t>
            </a:r>
          </a:p>
        </p:txBody>
      </p:sp>
      <p:sp>
        <p:nvSpPr>
          <p:cNvPr id="4" name="Slide Number Placeholder 3"/>
          <p:cNvSpPr>
            <a:spLocks noGrp="1"/>
          </p:cNvSpPr>
          <p:nvPr>
            <p:ph type="sldNum" sz="quarter" idx="5"/>
          </p:nvPr>
        </p:nvSpPr>
        <p:spPr/>
        <p:txBody>
          <a:bodyPr/>
          <a:lstStyle/>
          <a:p>
            <a:fld id="{4CC12544-2BEE-49BA-A42E-D7E3EBA33684}" type="slidenum">
              <a:rPr lang="en-US" smtClean="0"/>
              <a:t>21</a:t>
            </a:fld>
            <a:endParaRPr lang="en-US"/>
          </a:p>
        </p:txBody>
      </p:sp>
    </p:spTree>
    <p:extLst>
      <p:ext uri="{BB962C8B-B14F-4D97-AF65-F5344CB8AC3E}">
        <p14:creationId xmlns:p14="http://schemas.microsoft.com/office/powerpoint/2010/main" val="3654913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Nadya</a:t>
            </a:r>
          </a:p>
          <a:p>
            <a:r>
              <a:rPr lang="en-US" dirty="0"/>
              <a:t>Label these internalist, while keeping in mind this distinction between , prototypically biology and culture. culture as an interesting in-between case</a:t>
            </a:r>
          </a:p>
          <a:p>
            <a:r>
              <a:rPr lang="en-US" dirty="0"/>
              <a:t>Label this structural</a:t>
            </a:r>
          </a:p>
        </p:txBody>
      </p:sp>
      <p:sp>
        <p:nvSpPr>
          <p:cNvPr id="4" name="Slide Number Placeholder 3"/>
          <p:cNvSpPr>
            <a:spLocks noGrp="1"/>
          </p:cNvSpPr>
          <p:nvPr>
            <p:ph type="sldNum" sz="quarter" idx="5"/>
          </p:nvPr>
        </p:nvSpPr>
        <p:spPr/>
        <p:txBody>
          <a:bodyPr/>
          <a:lstStyle/>
          <a:p>
            <a:fld id="{4CC12544-2BEE-49BA-A42E-D7E3EBA33684}" type="slidenum">
              <a:rPr lang="en-US" smtClean="0"/>
              <a:t>22</a:t>
            </a:fld>
            <a:endParaRPr lang="en-US"/>
          </a:p>
        </p:txBody>
      </p:sp>
    </p:spTree>
    <p:extLst>
      <p:ext uri="{BB962C8B-B14F-4D97-AF65-F5344CB8AC3E}">
        <p14:creationId xmlns:p14="http://schemas.microsoft.com/office/powerpoint/2010/main" val="468785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another line of work, I’ve been very interested in what kinds of input lead us to these different construals.</a:t>
            </a:r>
          </a:p>
        </p:txBody>
      </p:sp>
      <p:sp>
        <p:nvSpPr>
          <p:cNvPr id="4" name="Slide Number Placeholder 3"/>
          <p:cNvSpPr>
            <a:spLocks noGrp="1"/>
          </p:cNvSpPr>
          <p:nvPr>
            <p:ph type="sldNum" sz="quarter" idx="5"/>
          </p:nvPr>
        </p:nvSpPr>
        <p:spPr/>
        <p:txBody>
          <a:bodyPr/>
          <a:lstStyle/>
          <a:p>
            <a:fld id="{4CC12544-2BEE-49BA-A42E-D7E3EBA33684}" type="slidenum">
              <a:rPr lang="en-US" smtClean="0"/>
              <a:t>23</a:t>
            </a:fld>
            <a:endParaRPr lang="en-US"/>
          </a:p>
        </p:txBody>
      </p:sp>
    </p:spTree>
    <p:extLst>
      <p:ext uri="{BB962C8B-B14F-4D97-AF65-F5344CB8AC3E}">
        <p14:creationId xmlns:p14="http://schemas.microsoft.com/office/powerpoint/2010/main" val="3741211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Statistical evidence that the property is disproportionately frequent among members of that category can be consistent with any construal.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about statistical evidence about causes? Can certainly build some causal model if you can observe the causes, but many of the example causes we discussed are hard to witness statistical evidence of: hard to </a:t>
            </a:r>
            <a:r>
              <a:rPr lang="en-US" i="1" dirty="0"/>
              <a:t>see </a:t>
            </a:r>
            <a:r>
              <a:rPr lang="en-US" i="0" dirty="0"/>
              <a:t>a criminal disposition, a culture of violence, or limited economic opportunities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24</a:t>
            </a:fld>
            <a:endParaRPr lang="en-US"/>
          </a:p>
        </p:txBody>
      </p:sp>
    </p:spTree>
    <p:extLst>
      <p:ext uri="{BB962C8B-B14F-4D97-AF65-F5344CB8AC3E}">
        <p14:creationId xmlns:p14="http://schemas.microsoft.com/office/powerpoint/2010/main" val="38120159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to return to the project at hand, 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25</a:t>
            </a:fld>
            <a:endParaRPr lang="en-US"/>
          </a:p>
        </p:txBody>
      </p:sp>
    </p:spTree>
    <p:extLst>
      <p:ext uri="{BB962C8B-B14F-4D97-AF65-F5344CB8AC3E}">
        <p14:creationId xmlns:p14="http://schemas.microsoft.com/office/powerpoint/2010/main" val="321256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 particularly interested in the role of language here. Some kinds of language like generics and formal explanations have been argued to be cues for an internalist model, but mounting evidence suggests both kinds of language can support any kind of model.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to return to the project at hand, I’ve been interested in understanding what kinds of input lead to each construal, because ideally once we understand that, we can understand what kinds of input to provide, to promote one construal or another.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But which construal do we want to promote? Why does it matter which construal people use to explain category properties? What are the downstream consequences of these different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26</a:t>
            </a:fld>
            <a:endParaRPr lang="en-US"/>
          </a:p>
        </p:txBody>
      </p:sp>
    </p:spTree>
    <p:extLst>
      <p:ext uri="{BB962C8B-B14F-4D97-AF65-F5344CB8AC3E}">
        <p14:creationId xmlns:p14="http://schemas.microsoft.com/office/powerpoint/2010/main" val="16579257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are the downstream consequences of these construals?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 have the intuition that what construal you take to be the case will lead to really different downstream attitudes, beliefs, and behaviors, but… it’s possible to think that eh whichever model you take to be the case, you’re looking out at the same pattern of statistical evidence at the end of the day.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Although we might be looking at the same pattern of statistical evidence, of what </a:t>
            </a:r>
            <a:r>
              <a:rPr lang="en-US" i="1" dirty="0"/>
              <a:t>is </a:t>
            </a:r>
            <a:r>
              <a:rPr lang="en-US" i="0" dirty="0"/>
              <a:t>the case</a:t>
            </a:r>
            <a:r>
              <a:rPr lang="en-US" dirty="0"/>
              <a:t>, depending on what model we take, we might have different attitudes and beliefs about that evidence. In this project, I’ll focus on 3 downstream consequences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In particular, we might have different attitudes about: 1) what </a:t>
            </a:r>
            <a:r>
              <a:rPr lang="en-US" i="1" dirty="0"/>
              <a:t>should </a:t>
            </a:r>
            <a:r>
              <a:rPr lang="en-US" i="0" dirty="0"/>
              <a:t>be the case. Is it okay that category members disproportionately exhibit this property? Would it okay if a category member didn’t? Would it be okay if a non-category member did? *ELLEN: focus on non-conforming category members. </a:t>
            </a:r>
            <a:r>
              <a:rPr lang="en-US" i="0"/>
              <a:t>Norm enforcement. </a:t>
            </a:r>
            <a:endParaRPr lang="en-US" i="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whether it’s possible for what’s currently the case to be otherwise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i="0" dirty="0"/>
              <a:t>how one would even go about changing what’s currently the case. Inspired by the thought that different causal models should support different interventions, and lead to support for different policies. </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27</a:t>
            </a:fld>
            <a:endParaRPr lang="en-US"/>
          </a:p>
        </p:txBody>
      </p:sp>
    </p:spTree>
    <p:extLst>
      <p:ext uri="{BB962C8B-B14F-4D97-AF65-F5344CB8AC3E}">
        <p14:creationId xmlns:p14="http://schemas.microsoft.com/office/powerpoint/2010/main" val="30322701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Ran a pilot with 150 adults on </a:t>
            </a:r>
            <a:r>
              <a:rPr lang="en-US" dirty="0" err="1"/>
              <a:t>Mturk</a:t>
            </a:r>
            <a:r>
              <a:rPr lang="en-US" dirty="0"/>
              <a:t>, 132 after exclusions</a:t>
            </a:r>
          </a:p>
          <a:p>
            <a:pPr marL="171450" indent="-171450">
              <a:buFontTx/>
              <a:buChar char="-"/>
            </a:pPr>
            <a:r>
              <a:rPr lang="en-US" dirty="0"/>
              <a:t>Very fresh data, excited for your thoughts. Goal is eventually to test with kids, 5-6yo</a:t>
            </a:r>
          </a:p>
          <a:p>
            <a:pPr marL="171450" indent="-171450">
              <a:buFontTx/>
              <a:buChar char="-"/>
            </a:pPr>
            <a:r>
              <a:rPr lang="en-US" dirty="0"/>
              <a:t>Run you through the study and our predictions, then show you the data</a:t>
            </a:r>
          </a:p>
          <a:p>
            <a:pPr marL="171450" indent="-171450">
              <a:buFontTx/>
              <a:buChar char="-"/>
            </a:pPr>
            <a:r>
              <a:rPr lang="en-US" dirty="0"/>
              <a:t>(click) high-level overview is that we introduce participants to novel social groups and novel property of those social groups, participants are randomly assigned to hear one of 3 kinds of explanations inducing biological, cultural, or structural construal, 3 measures in fixed order</a:t>
            </a:r>
          </a:p>
          <a:p>
            <a:pPr marL="171450" indent="-171450">
              <a:buFontTx/>
              <a:buChar char="-"/>
            </a:pPr>
            <a:r>
              <a:rPr lang="en-US" dirty="0"/>
              <a:t>Text in serif is what participants saw. </a:t>
            </a:r>
          </a:p>
        </p:txBody>
      </p:sp>
      <p:sp>
        <p:nvSpPr>
          <p:cNvPr id="4" name="Slide Number Placeholder 3"/>
          <p:cNvSpPr>
            <a:spLocks noGrp="1"/>
          </p:cNvSpPr>
          <p:nvPr>
            <p:ph type="sldNum" sz="quarter" idx="5"/>
          </p:nvPr>
        </p:nvSpPr>
        <p:spPr/>
        <p:txBody>
          <a:bodyPr/>
          <a:lstStyle/>
          <a:p>
            <a:fld id="{4CC12544-2BEE-49BA-A42E-D7E3EBA33684}" type="slidenum">
              <a:rPr lang="en-US" smtClean="0"/>
              <a:t>28</a:t>
            </a:fld>
            <a:endParaRPr lang="en-US"/>
          </a:p>
        </p:txBody>
      </p:sp>
    </p:spTree>
    <p:extLst>
      <p:ext uri="{BB962C8B-B14F-4D97-AF65-F5344CB8AC3E}">
        <p14:creationId xmlns:p14="http://schemas.microsoft.com/office/powerpoint/2010/main" val="24094546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Calibration questions</a:t>
            </a:r>
          </a:p>
        </p:txBody>
      </p:sp>
      <p:sp>
        <p:nvSpPr>
          <p:cNvPr id="4" name="Slide Number Placeholder 3"/>
          <p:cNvSpPr>
            <a:spLocks noGrp="1"/>
          </p:cNvSpPr>
          <p:nvPr>
            <p:ph type="sldNum" sz="quarter" idx="5"/>
          </p:nvPr>
        </p:nvSpPr>
        <p:spPr/>
        <p:txBody>
          <a:bodyPr/>
          <a:lstStyle/>
          <a:p>
            <a:fld id="{4CC12544-2BEE-49BA-A42E-D7E3EBA33684}" type="slidenum">
              <a:rPr lang="en-US" smtClean="0"/>
              <a:t>29</a:t>
            </a:fld>
            <a:endParaRPr lang="en-US"/>
          </a:p>
        </p:txBody>
      </p:sp>
    </p:spTree>
    <p:extLst>
      <p:ext uri="{BB962C8B-B14F-4D97-AF65-F5344CB8AC3E}">
        <p14:creationId xmlns:p14="http://schemas.microsoft.com/office/powerpoint/2010/main" val="1918082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And if we look at who goes to jail, we see that Black people face higher rates of incarceration than other racial groups, as indicated by the steep green line.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can say that Black people are disproportionately incarcerated</a:t>
            </a:r>
          </a:p>
        </p:txBody>
      </p:sp>
      <p:sp>
        <p:nvSpPr>
          <p:cNvPr id="4" name="Slide Number Placeholder 3"/>
          <p:cNvSpPr>
            <a:spLocks noGrp="1"/>
          </p:cNvSpPr>
          <p:nvPr>
            <p:ph type="sldNum" sz="quarter" idx="10"/>
          </p:nvPr>
        </p:nvSpPr>
        <p:spPr/>
        <p:txBody>
          <a:bodyPr/>
          <a:lstStyle/>
          <a:p>
            <a:fld id="{4CC12544-2BEE-49BA-A42E-D7E3EBA33684}" type="slidenum">
              <a:rPr lang="en-US" smtClean="0"/>
              <a:t>3</a:t>
            </a:fld>
            <a:endParaRPr lang="en-US"/>
          </a:p>
        </p:txBody>
      </p:sp>
    </p:spTree>
    <p:extLst>
      <p:ext uri="{BB962C8B-B14F-4D97-AF65-F5344CB8AC3E}">
        <p14:creationId xmlns:p14="http://schemas.microsoft.com/office/powerpoint/2010/main" val="3706983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30</a:t>
            </a:fld>
            <a:endParaRPr lang="en-US"/>
          </a:p>
        </p:txBody>
      </p:sp>
    </p:spTree>
    <p:extLst>
      <p:ext uri="{BB962C8B-B14F-4D97-AF65-F5344CB8AC3E}">
        <p14:creationId xmlns:p14="http://schemas.microsoft.com/office/powerpoint/2010/main" val="39019441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Novel social groups</a:t>
            </a:r>
          </a:p>
        </p:txBody>
      </p:sp>
      <p:sp>
        <p:nvSpPr>
          <p:cNvPr id="4" name="Slide Number Placeholder 3"/>
          <p:cNvSpPr>
            <a:spLocks noGrp="1"/>
          </p:cNvSpPr>
          <p:nvPr>
            <p:ph type="sldNum" sz="quarter" idx="5"/>
          </p:nvPr>
        </p:nvSpPr>
        <p:spPr/>
        <p:txBody>
          <a:bodyPr/>
          <a:lstStyle/>
          <a:p>
            <a:fld id="{4CC12544-2BEE-49BA-A42E-D7E3EBA33684}" type="slidenum">
              <a:rPr lang="en-US" smtClean="0"/>
              <a:t>31</a:t>
            </a:fld>
            <a:endParaRPr lang="en-US"/>
          </a:p>
        </p:txBody>
      </p:sp>
    </p:spTree>
    <p:extLst>
      <p:ext uri="{BB962C8B-B14F-4D97-AF65-F5344CB8AC3E}">
        <p14:creationId xmlns:p14="http://schemas.microsoft.com/office/powerpoint/2010/main" val="3514043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32</a:t>
            </a:fld>
            <a:endParaRPr lang="en-US"/>
          </a:p>
        </p:txBody>
      </p:sp>
    </p:spTree>
    <p:extLst>
      <p:ext uri="{BB962C8B-B14F-4D97-AF65-F5344CB8AC3E}">
        <p14:creationId xmlns:p14="http://schemas.microsoft.com/office/powerpoint/2010/main" val="4106470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33</a:t>
            </a:fld>
            <a:endParaRPr lang="en-US"/>
          </a:p>
        </p:txBody>
      </p:sp>
    </p:spTree>
    <p:extLst>
      <p:ext uri="{BB962C8B-B14F-4D97-AF65-F5344CB8AC3E}">
        <p14:creationId xmlns:p14="http://schemas.microsoft.com/office/powerpoint/2010/main" val="23098330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Property is introduced using generic statements. set up the disproportionate contrast we saw earlier with real-life examples</a:t>
            </a:r>
          </a:p>
        </p:txBody>
      </p:sp>
      <p:sp>
        <p:nvSpPr>
          <p:cNvPr id="4" name="Slide Number Placeholder 3"/>
          <p:cNvSpPr>
            <a:spLocks noGrp="1"/>
          </p:cNvSpPr>
          <p:nvPr>
            <p:ph type="sldNum" sz="quarter" idx="5"/>
          </p:nvPr>
        </p:nvSpPr>
        <p:spPr/>
        <p:txBody>
          <a:bodyPr/>
          <a:lstStyle/>
          <a:p>
            <a:fld id="{4CC12544-2BEE-49BA-A42E-D7E3EBA33684}" type="slidenum">
              <a:rPr lang="en-US" smtClean="0"/>
              <a:t>34</a:t>
            </a:fld>
            <a:endParaRPr lang="en-US"/>
          </a:p>
        </p:txBody>
      </p:sp>
    </p:spTree>
    <p:extLst>
      <p:ext uri="{BB962C8B-B14F-4D97-AF65-F5344CB8AC3E}">
        <p14:creationId xmlns:p14="http://schemas.microsoft.com/office/powerpoint/2010/main" val="658090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Focus on a single group</a:t>
            </a:r>
          </a:p>
        </p:txBody>
      </p:sp>
      <p:sp>
        <p:nvSpPr>
          <p:cNvPr id="4" name="Slide Number Placeholder 3"/>
          <p:cNvSpPr>
            <a:spLocks noGrp="1"/>
          </p:cNvSpPr>
          <p:nvPr>
            <p:ph type="sldNum" sz="quarter" idx="5"/>
          </p:nvPr>
        </p:nvSpPr>
        <p:spPr/>
        <p:txBody>
          <a:bodyPr/>
          <a:lstStyle/>
          <a:p>
            <a:fld id="{4CC12544-2BEE-49BA-A42E-D7E3EBA33684}" type="slidenum">
              <a:rPr lang="en-US" smtClean="0"/>
              <a:t>35</a:t>
            </a:fld>
            <a:endParaRPr lang="en-US"/>
          </a:p>
        </p:txBody>
      </p:sp>
    </p:spTree>
    <p:extLst>
      <p:ext uri="{BB962C8B-B14F-4D97-AF65-F5344CB8AC3E}">
        <p14:creationId xmlns:p14="http://schemas.microsoft.com/office/powerpoint/2010/main" val="15818358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36</a:t>
            </a:fld>
            <a:endParaRPr lang="en-US"/>
          </a:p>
        </p:txBody>
      </p:sp>
    </p:spTree>
    <p:extLst>
      <p:ext uri="{BB962C8B-B14F-4D97-AF65-F5344CB8AC3E}">
        <p14:creationId xmlns:p14="http://schemas.microsoft.com/office/powerpoint/2010/main" val="26539044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37</a:t>
            </a:fld>
            <a:endParaRPr lang="en-US"/>
          </a:p>
        </p:txBody>
      </p:sp>
    </p:spTree>
    <p:extLst>
      <p:ext uri="{BB962C8B-B14F-4D97-AF65-F5344CB8AC3E}">
        <p14:creationId xmlns:p14="http://schemas.microsoft.com/office/powerpoint/2010/main" val="3666981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Modeled from gender stereotype dev literature (Levy et al, 1995, Blakemore &amp; Russ, 1997)</a:t>
            </a:r>
          </a:p>
          <a:p>
            <a:pPr marL="0" indent="0">
              <a:buFontTx/>
              <a:buNone/>
            </a:pPr>
            <a:r>
              <a:rPr lang="en-US" dirty="0"/>
              <a:t>Traditional flexibility – whether gender/moral/social transgression is possible. Follows rule knowledge: “Which group usually plays with a toy kitchen? (boys/girls). Can boys also play with a toy kitchen? (Y/N)</a:t>
            </a:r>
          </a:p>
          <a:p>
            <a:pPr marL="0" indent="0">
              <a:buFontTx/>
              <a:buNone/>
            </a:pPr>
            <a:endParaRPr lang="en-US" dirty="0"/>
          </a:p>
          <a:p>
            <a:pPr marL="0" indent="0">
              <a:buFontTx/>
              <a:buNone/>
            </a:pPr>
            <a:endParaRPr lang="en-US" dirty="0"/>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38</a:t>
            </a:fld>
            <a:endParaRPr lang="en-US"/>
          </a:p>
        </p:txBody>
      </p:sp>
    </p:spTree>
    <p:extLst>
      <p:ext uri="{BB962C8B-B14F-4D97-AF65-F5344CB8AC3E}">
        <p14:creationId xmlns:p14="http://schemas.microsoft.com/office/powerpoint/2010/main" val="3507617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39</a:t>
            </a:fld>
            <a:endParaRPr lang="en-US"/>
          </a:p>
        </p:txBody>
      </p:sp>
    </p:spTree>
    <p:extLst>
      <p:ext uri="{BB962C8B-B14F-4D97-AF65-F5344CB8AC3E}">
        <p14:creationId xmlns:p14="http://schemas.microsoft.com/office/powerpoint/2010/main" val="3528329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Might wonder, why is that the case? What might account for the different statistical frequencies observed between groups?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4</a:t>
            </a:fld>
            <a:endParaRPr lang="en-US"/>
          </a:p>
        </p:txBody>
      </p:sp>
    </p:spTree>
    <p:extLst>
      <p:ext uri="{BB962C8B-B14F-4D97-AF65-F5344CB8AC3E}">
        <p14:creationId xmlns:p14="http://schemas.microsoft.com/office/powerpoint/2010/main" val="20230300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2-step scale used extensively with 4-11yo by Steven</a:t>
            </a:r>
          </a:p>
          <a:p>
            <a:pPr marL="0" indent="0">
              <a:buFontTx/>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Roberts, S. O., Gelman, S. A., &amp; Ho, A. K. (2016). So It Is, So It Shall Be: Group Regularities License Children’s Prescriptive Judgments. </a:t>
            </a:r>
            <a:r>
              <a:rPr lang="en-US" i="1" dirty="0">
                <a:effectLst/>
              </a:rPr>
              <a:t>Cognitive Science</a:t>
            </a:r>
            <a:r>
              <a:rPr lang="en-US" dirty="0">
                <a:effectLst/>
              </a:rPr>
              <a:t>, </a:t>
            </a:r>
            <a:r>
              <a:rPr lang="en-US" i="1" dirty="0">
                <a:effectLst/>
              </a:rPr>
              <a:t>41</a:t>
            </a:r>
            <a:r>
              <a:rPr lang="en-US" dirty="0">
                <a:effectLst/>
              </a:rPr>
              <a:t>(S3), 576–600. </a:t>
            </a:r>
            <a:r>
              <a:rPr lang="en-US" dirty="0">
                <a:effectLst/>
                <a:hlinkClick r:id="rId3"/>
              </a:rPr>
              <a:t>https://doi.org/10.1111/cogs.12443</a:t>
            </a:r>
            <a:endParaRPr lang="en-US" dirty="0">
              <a:effectLst/>
            </a:endParaRP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40</a:t>
            </a:fld>
            <a:endParaRPr lang="en-US"/>
          </a:p>
        </p:txBody>
      </p:sp>
    </p:spTree>
    <p:extLst>
      <p:ext uri="{BB962C8B-B14F-4D97-AF65-F5344CB8AC3E}">
        <p14:creationId xmlns:p14="http://schemas.microsoft.com/office/powerpoint/2010/main" val="1595299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a:p>
            <a:pPr marL="171450" indent="-171450">
              <a:buFontTx/>
              <a:buChar char="-"/>
            </a:pPr>
            <a:r>
              <a:rPr lang="en-US" dirty="0"/>
              <a:t>biological: not okay – allergic reaction?</a:t>
            </a:r>
          </a:p>
          <a:p>
            <a:pPr marL="171450" indent="-171450">
              <a:buFontTx/>
              <a:buChar char="-"/>
            </a:pPr>
            <a:r>
              <a:rPr lang="en-US" dirty="0"/>
              <a:t>cultural: not okay – violating cultural norm, haram, not kosher</a:t>
            </a:r>
          </a:p>
          <a:p>
            <a:pPr marL="171450" indent="-171450">
              <a:buFontTx/>
              <a:buChar char="-"/>
            </a:pPr>
            <a:r>
              <a:rPr lang="en-US" dirty="0"/>
              <a:t>structural: fine</a:t>
            </a:r>
          </a:p>
        </p:txBody>
      </p:sp>
      <p:sp>
        <p:nvSpPr>
          <p:cNvPr id="4" name="Slide Number Placeholder 3"/>
          <p:cNvSpPr>
            <a:spLocks noGrp="1"/>
          </p:cNvSpPr>
          <p:nvPr>
            <p:ph type="sldNum" sz="quarter" idx="5"/>
          </p:nvPr>
        </p:nvSpPr>
        <p:spPr/>
        <p:txBody>
          <a:bodyPr/>
          <a:lstStyle/>
          <a:p>
            <a:fld id="{4CC12544-2BEE-49BA-A42E-D7E3EBA33684}" type="slidenum">
              <a:rPr lang="en-US" smtClean="0"/>
              <a:t>41</a:t>
            </a:fld>
            <a:endParaRPr lang="en-US"/>
          </a:p>
        </p:txBody>
      </p:sp>
    </p:spTree>
    <p:extLst>
      <p:ext uri="{BB962C8B-B14F-4D97-AF65-F5344CB8AC3E}">
        <p14:creationId xmlns:p14="http://schemas.microsoft.com/office/powerpoint/2010/main" val="6129012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Steven’s work, same 2-step scale</a:t>
            </a:r>
          </a:p>
        </p:txBody>
      </p:sp>
      <p:sp>
        <p:nvSpPr>
          <p:cNvPr id="4" name="Slide Number Placeholder 3"/>
          <p:cNvSpPr>
            <a:spLocks noGrp="1"/>
          </p:cNvSpPr>
          <p:nvPr>
            <p:ph type="sldNum" sz="quarter" idx="5"/>
          </p:nvPr>
        </p:nvSpPr>
        <p:spPr/>
        <p:txBody>
          <a:bodyPr/>
          <a:lstStyle/>
          <a:p>
            <a:fld id="{4CC12544-2BEE-49BA-A42E-D7E3EBA33684}" type="slidenum">
              <a:rPr lang="en-US" smtClean="0"/>
              <a:t>42</a:t>
            </a:fld>
            <a:endParaRPr lang="en-US"/>
          </a:p>
        </p:txBody>
      </p:sp>
    </p:spTree>
    <p:extLst>
      <p:ext uri="{BB962C8B-B14F-4D97-AF65-F5344CB8AC3E}">
        <p14:creationId xmlns:p14="http://schemas.microsoft.com/office/powerpoint/2010/main" val="2980963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Exploratory measure added in</a:t>
            </a:r>
          </a:p>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43</a:t>
            </a:fld>
            <a:endParaRPr lang="en-US"/>
          </a:p>
        </p:txBody>
      </p:sp>
    </p:spTree>
    <p:extLst>
      <p:ext uri="{BB962C8B-B14F-4D97-AF65-F5344CB8AC3E}">
        <p14:creationId xmlns:p14="http://schemas.microsoft.com/office/powerpoint/2010/main" val="17298144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Excluded if failed any of these</a:t>
            </a:r>
          </a:p>
        </p:txBody>
      </p:sp>
      <p:sp>
        <p:nvSpPr>
          <p:cNvPr id="4" name="Slide Number Placeholder 3"/>
          <p:cNvSpPr>
            <a:spLocks noGrp="1"/>
          </p:cNvSpPr>
          <p:nvPr>
            <p:ph type="sldNum" sz="quarter" idx="5"/>
          </p:nvPr>
        </p:nvSpPr>
        <p:spPr/>
        <p:txBody>
          <a:bodyPr/>
          <a:lstStyle/>
          <a:p>
            <a:fld id="{4CC12544-2BEE-49BA-A42E-D7E3EBA33684}" type="slidenum">
              <a:rPr lang="en-US" smtClean="0"/>
              <a:t>44</a:t>
            </a:fld>
            <a:endParaRPr lang="en-US"/>
          </a:p>
        </p:txBody>
      </p:sp>
    </p:spTree>
    <p:extLst>
      <p:ext uri="{BB962C8B-B14F-4D97-AF65-F5344CB8AC3E}">
        <p14:creationId xmlns:p14="http://schemas.microsoft.com/office/powerpoint/2010/main" val="29728038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45</a:t>
            </a:fld>
            <a:endParaRPr lang="en-US"/>
          </a:p>
        </p:txBody>
      </p:sp>
    </p:spTree>
    <p:extLst>
      <p:ext uri="{BB962C8B-B14F-4D97-AF65-F5344CB8AC3E}">
        <p14:creationId xmlns:p14="http://schemas.microsoft.com/office/powerpoint/2010/main" val="28665369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46</a:t>
            </a:fld>
            <a:endParaRPr lang="en-US"/>
          </a:p>
        </p:txBody>
      </p:sp>
    </p:spTree>
    <p:extLst>
      <p:ext uri="{BB962C8B-B14F-4D97-AF65-F5344CB8AC3E}">
        <p14:creationId xmlns:p14="http://schemas.microsoft.com/office/powerpoint/2010/main" val="9562776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Helvetica" panose="020B0604020202020204" pitchFamily="34" charset="0"/>
                <a:cs typeface="Helvetica" panose="020B0604020202020204" pitchFamily="34" charset="0"/>
              </a:rPr>
              <a:t>remain significant after controlling for difficulty of intervention</a:t>
            </a:r>
          </a:p>
          <a:p>
            <a:r>
              <a:rPr lang="en-US" dirty="0"/>
              <a:t>*ELLEN: pretty low?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*DAVID: how are measures related? possibility judgments feed into counterfactual judgments, which drive intervention?</a:t>
            </a:r>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47</a:t>
            </a:fld>
            <a:endParaRPr lang="en-US"/>
          </a:p>
        </p:txBody>
      </p:sp>
    </p:spTree>
    <p:extLst>
      <p:ext uri="{BB962C8B-B14F-4D97-AF65-F5344CB8AC3E}">
        <p14:creationId xmlns:p14="http://schemas.microsoft.com/office/powerpoint/2010/main" val="26270753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PREDICTIONS</a:t>
            </a:r>
          </a:p>
        </p:txBody>
      </p:sp>
      <p:sp>
        <p:nvSpPr>
          <p:cNvPr id="4" name="Slide Number Placeholder 3"/>
          <p:cNvSpPr>
            <a:spLocks noGrp="1"/>
          </p:cNvSpPr>
          <p:nvPr>
            <p:ph type="sldNum" sz="quarter" idx="5"/>
          </p:nvPr>
        </p:nvSpPr>
        <p:spPr/>
        <p:txBody>
          <a:bodyPr/>
          <a:lstStyle/>
          <a:p>
            <a:fld id="{4CC12544-2BEE-49BA-A42E-D7E3EBA33684}" type="slidenum">
              <a:rPr lang="en-US" smtClean="0"/>
              <a:t>48</a:t>
            </a:fld>
            <a:endParaRPr lang="en-US"/>
          </a:p>
        </p:txBody>
      </p:sp>
    </p:spTree>
    <p:extLst>
      <p:ext uri="{BB962C8B-B14F-4D97-AF65-F5344CB8AC3E}">
        <p14:creationId xmlns:p14="http://schemas.microsoft.com/office/powerpoint/2010/main" val="18636830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pattern as fc</a:t>
            </a:r>
          </a:p>
        </p:txBody>
      </p:sp>
      <p:sp>
        <p:nvSpPr>
          <p:cNvPr id="4" name="Slide Number Placeholder 3"/>
          <p:cNvSpPr>
            <a:spLocks noGrp="1"/>
          </p:cNvSpPr>
          <p:nvPr>
            <p:ph type="sldNum" sz="quarter" idx="5"/>
          </p:nvPr>
        </p:nvSpPr>
        <p:spPr/>
        <p:txBody>
          <a:bodyPr/>
          <a:lstStyle/>
          <a:p>
            <a:fld id="{4CC12544-2BEE-49BA-A42E-D7E3EBA33684}" type="slidenum">
              <a:rPr lang="en-US" smtClean="0"/>
              <a:t>50</a:t>
            </a:fld>
            <a:endParaRPr lang="en-US"/>
          </a:p>
        </p:txBody>
      </p:sp>
    </p:spTree>
    <p:extLst>
      <p:ext uri="{BB962C8B-B14F-4D97-AF65-F5344CB8AC3E}">
        <p14:creationId xmlns:p14="http://schemas.microsoft.com/office/powerpoint/2010/main" val="1399238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But to back up, the first question might even be whether there really is a significant connection to care about here. Do some social groups experience significantly different rates of … or is it just a fluke?</a:t>
            </a:r>
          </a:p>
        </p:txBody>
      </p:sp>
      <p:sp>
        <p:nvSpPr>
          <p:cNvPr id="4" name="Slide Number Placeholder 3"/>
          <p:cNvSpPr>
            <a:spLocks noGrp="1"/>
          </p:cNvSpPr>
          <p:nvPr>
            <p:ph type="sldNum" sz="quarter" idx="10"/>
          </p:nvPr>
        </p:nvSpPr>
        <p:spPr/>
        <p:txBody>
          <a:bodyPr/>
          <a:lstStyle/>
          <a:p>
            <a:fld id="{4CC12544-2BEE-49BA-A42E-D7E3EBA33684}" type="slidenum">
              <a:rPr lang="en-US" smtClean="0"/>
              <a:t>5</a:t>
            </a:fld>
            <a:endParaRPr lang="en-US"/>
          </a:p>
        </p:txBody>
      </p:sp>
    </p:spTree>
    <p:extLst>
      <p:ext uri="{BB962C8B-B14F-4D97-AF65-F5344CB8AC3E}">
        <p14:creationId xmlns:p14="http://schemas.microsoft.com/office/powerpoint/2010/main" val="1216519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participants come up with for intervention?</a:t>
            </a:r>
          </a:p>
          <a:p>
            <a:r>
              <a:rPr lang="en-US" dirty="0"/>
              <a:t>Coding scheme, just coded myself without looking at condition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Predictions: </a:t>
            </a:r>
          </a:p>
          <a:p>
            <a:endParaRPr lang="en-US" dirty="0"/>
          </a:p>
          <a:p>
            <a:r>
              <a:rPr lang="en-US" dirty="0"/>
              <a:t>Was not predicting modify </a:t>
            </a:r>
            <a:r>
              <a:rPr lang="en-US" dirty="0" err="1"/>
              <a:t>okinberries</a:t>
            </a:r>
            <a:endParaRPr lang="en-US" dirty="0"/>
          </a:p>
          <a:p>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51</a:t>
            </a:fld>
            <a:endParaRPr lang="en-US"/>
          </a:p>
        </p:txBody>
      </p:sp>
    </p:spTree>
    <p:extLst>
      <p:ext uri="{BB962C8B-B14F-4D97-AF65-F5344CB8AC3E}">
        <p14:creationId xmlns:p14="http://schemas.microsoft.com/office/powerpoint/2010/main" val="375670066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Annotate in lieu of </a:t>
            </a:r>
            <a:r>
              <a:rPr lang="en-US" dirty="0" err="1"/>
              <a:t>gghighlight</a:t>
            </a:r>
            <a:endParaRPr lang="en-US" dirty="0"/>
          </a:p>
          <a:p>
            <a:r>
              <a:rPr lang="en-US" dirty="0"/>
              <a:t>Was not predicting modify </a:t>
            </a:r>
            <a:r>
              <a:rPr lang="en-US" dirty="0" err="1"/>
              <a:t>okinberries</a:t>
            </a:r>
            <a:r>
              <a:rPr lang="en-US" dirty="0"/>
              <a:t> – might be a product of difficulty of intervention (modify </a:t>
            </a:r>
            <a:r>
              <a:rPr lang="en-US" dirty="0" err="1"/>
              <a:t>Zarpies</a:t>
            </a:r>
            <a:r>
              <a:rPr lang="en-US" dirty="0"/>
              <a:t> biology is harder than modify </a:t>
            </a:r>
            <a:r>
              <a:rPr lang="en-US" dirty="0" err="1"/>
              <a:t>okinberries</a:t>
            </a:r>
            <a:r>
              <a:rPr lang="en-US" dirty="0"/>
              <a:t>). </a:t>
            </a:r>
          </a:p>
        </p:txBody>
      </p:sp>
      <p:sp>
        <p:nvSpPr>
          <p:cNvPr id="4" name="Slide Number Placeholder 3"/>
          <p:cNvSpPr>
            <a:spLocks noGrp="1"/>
          </p:cNvSpPr>
          <p:nvPr>
            <p:ph type="sldNum" sz="quarter" idx="5"/>
          </p:nvPr>
        </p:nvSpPr>
        <p:spPr/>
        <p:txBody>
          <a:bodyPr/>
          <a:lstStyle/>
          <a:p>
            <a:fld id="{4CC12544-2BEE-49BA-A42E-D7E3EBA33684}" type="slidenum">
              <a:rPr lang="en-US" smtClean="0"/>
              <a:t>52</a:t>
            </a:fld>
            <a:endParaRPr lang="en-US"/>
          </a:p>
        </p:txBody>
      </p:sp>
    </p:spTree>
    <p:extLst>
      <p:ext uri="{BB962C8B-B14F-4D97-AF65-F5344CB8AC3E}">
        <p14:creationId xmlns:p14="http://schemas.microsoft.com/office/powerpoint/2010/main" val="22680615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Correspond to the particular stimuli used in this experiment, not making claims that in general, biological causes are harder to intervene on than structural causes. Can think of structural causes that seem really difficult to change: housing segregation. Can think of biological causes that are easier to change: taking a lactase pill</a:t>
            </a:r>
          </a:p>
        </p:txBody>
      </p:sp>
      <p:sp>
        <p:nvSpPr>
          <p:cNvPr id="4" name="Slide Number Placeholder 3"/>
          <p:cNvSpPr>
            <a:spLocks noGrp="1"/>
          </p:cNvSpPr>
          <p:nvPr>
            <p:ph type="sldNum" sz="quarter" idx="5"/>
          </p:nvPr>
        </p:nvSpPr>
        <p:spPr/>
        <p:txBody>
          <a:bodyPr/>
          <a:lstStyle/>
          <a:p>
            <a:fld id="{4CC12544-2BEE-49BA-A42E-D7E3EBA33684}" type="slidenum">
              <a:rPr lang="en-US" smtClean="0"/>
              <a:t>53</a:t>
            </a:fld>
            <a:endParaRPr lang="en-US"/>
          </a:p>
        </p:txBody>
      </p:sp>
    </p:spTree>
    <p:extLst>
      <p:ext uri="{BB962C8B-B14F-4D97-AF65-F5344CB8AC3E}">
        <p14:creationId xmlns:p14="http://schemas.microsoft.com/office/powerpoint/2010/main" val="34684476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54</a:t>
            </a:fld>
            <a:endParaRPr lang="en-US"/>
          </a:p>
        </p:txBody>
      </p:sp>
    </p:spTree>
    <p:extLst>
      <p:ext uri="{BB962C8B-B14F-4D97-AF65-F5344CB8AC3E}">
        <p14:creationId xmlns:p14="http://schemas.microsoft.com/office/powerpoint/2010/main" val="2235871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55</a:t>
            </a:fld>
            <a:endParaRPr lang="en-US"/>
          </a:p>
        </p:txBody>
      </p:sp>
    </p:spTree>
    <p:extLst>
      <p:ext uri="{BB962C8B-B14F-4D97-AF65-F5344CB8AC3E}">
        <p14:creationId xmlns:p14="http://schemas.microsoft.com/office/powerpoint/2010/main" val="24044451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Explain like I’m 5 summary</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Implications of representing categories in different ways – </a:t>
            </a:r>
            <a:r>
              <a:rPr lang="en-US" dirty="0" err="1"/>
              <a:t>eg</a:t>
            </a:r>
            <a:r>
              <a:rPr lang="en-US" dirty="0"/>
              <a:t> incarceration</a:t>
            </a:r>
          </a:p>
        </p:txBody>
      </p:sp>
      <p:sp>
        <p:nvSpPr>
          <p:cNvPr id="4" name="Slide Number Placeholder 3"/>
          <p:cNvSpPr>
            <a:spLocks noGrp="1"/>
          </p:cNvSpPr>
          <p:nvPr>
            <p:ph type="sldNum" sz="quarter" idx="5"/>
          </p:nvPr>
        </p:nvSpPr>
        <p:spPr/>
        <p:txBody>
          <a:bodyPr/>
          <a:lstStyle/>
          <a:p>
            <a:fld id="{4CC12544-2BEE-49BA-A42E-D7E3EBA33684}" type="slidenum">
              <a:rPr lang="en-US" smtClean="0"/>
              <a:t>56</a:t>
            </a:fld>
            <a:endParaRPr lang="en-US"/>
          </a:p>
        </p:txBody>
      </p:sp>
    </p:spTree>
    <p:extLst>
      <p:ext uri="{BB962C8B-B14F-4D97-AF65-F5344CB8AC3E}">
        <p14:creationId xmlns:p14="http://schemas.microsoft.com/office/powerpoint/2010/main" val="6063305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Complex models – </a:t>
            </a:r>
            <a:r>
              <a:rPr lang="en-US" dirty="0" err="1"/>
              <a:t>eg</a:t>
            </a:r>
            <a:r>
              <a:rPr lang="en-US" dirty="0"/>
              <a:t> even with eating habits: biology/culture interactions (</a:t>
            </a:r>
            <a:r>
              <a:rPr lang="en-US" dirty="0" err="1"/>
              <a:t>eg</a:t>
            </a:r>
            <a:r>
              <a:rPr lang="en-US" dirty="0"/>
              <a:t> lactose intolerance and the presence of dairy in various cuisines), culture and environmental context interactions (</a:t>
            </a:r>
            <a:r>
              <a:rPr lang="en-US" dirty="0" err="1"/>
              <a:t>eg</a:t>
            </a:r>
            <a:r>
              <a:rPr lang="en-US" dirty="0"/>
              <a:t> local availability of plants, ingredients used in </a:t>
            </a:r>
            <a:r>
              <a:rPr lang="en-US"/>
              <a:t>traditional cuisines)</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57</a:t>
            </a:fld>
            <a:endParaRPr lang="en-US"/>
          </a:p>
        </p:txBody>
      </p:sp>
    </p:spTree>
    <p:extLst>
      <p:ext uri="{BB962C8B-B14F-4D97-AF65-F5344CB8AC3E}">
        <p14:creationId xmlns:p14="http://schemas.microsoft.com/office/powerpoint/2010/main" val="1185920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devo area, cohort, dept for being so welcoming, helping me feel like I belong in community</a:t>
            </a:r>
            <a:br>
              <a:rPr lang="en-US" dirty="0"/>
            </a:br>
            <a:r>
              <a:rPr lang="en-US" dirty="0"/>
              <a:t>* how are generics and formal explanations related? Hunch: intimately related, open question exactly how. formal explanations do generically invoke the category. My guess is that formal explanations build on generics, going further by specifying that the category is somehow *the reason* for possessing the property, which allows them to be explanations rather than just statements. Would be interesting to probe when each are produced. </a:t>
            </a:r>
          </a:p>
          <a:p>
            <a:r>
              <a:rPr lang="en-US" dirty="0"/>
              <a:t>* variability at category level (what categories are essentialized), property level (what properties are essentialized for a given category, or tend to be essentialized across categories). Thinking about </a:t>
            </a:r>
            <a:r>
              <a:rPr lang="en-US" dirty="0" err="1"/>
              <a:t>ess</a:t>
            </a:r>
            <a:r>
              <a:rPr lang="en-US" dirty="0"/>
              <a:t> vs soc-str construals as a continuum, with intermediate</a:t>
            </a:r>
          </a:p>
          <a:p>
            <a:r>
              <a:rPr lang="en-US" dirty="0"/>
              <a:t>* relate to social attribution - something about the internal character, or something about the general situation. Social-structural forces aren’t just present for an individual in a one-time situation, these are stable forces acting on a category by virtue of the whole social context that it exists within</a:t>
            </a:r>
          </a:p>
          <a:p>
            <a:r>
              <a:rPr lang="en-US" dirty="0"/>
              <a:t>* vicious circle - </a:t>
            </a:r>
            <a:r>
              <a:rPr lang="en-US" sz="1200" b="0" i="0" kern="1200" dirty="0">
                <a:solidFill>
                  <a:schemeClr val="tx1"/>
                </a:solidFill>
                <a:effectLst/>
                <a:latin typeface="+mn-lt"/>
                <a:ea typeface="+mn-ea"/>
                <a:cs typeface="+mn-cs"/>
              </a:rPr>
              <a:t>social-structural context -&gt; inherent properties,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preference -&gt; reinforce the very social-structural contexts that produced them (</a:t>
            </a:r>
            <a:r>
              <a:rPr lang="en-US" sz="1200" b="0" i="0" kern="1200" dirty="0" err="1">
                <a:solidFill>
                  <a:schemeClr val="tx1"/>
                </a:solidFill>
                <a:effectLst/>
                <a:latin typeface="+mn-lt"/>
                <a:ea typeface="+mn-ea"/>
                <a:cs typeface="+mn-cs"/>
              </a:rPr>
              <a:t>eg</a:t>
            </a:r>
            <a:r>
              <a:rPr lang="en-US" sz="1200" b="0" i="0" kern="1200" dirty="0">
                <a:solidFill>
                  <a:schemeClr val="tx1"/>
                </a:solidFill>
                <a:effectLst/>
                <a:latin typeface="+mn-lt"/>
                <a:ea typeface="+mn-ea"/>
                <a:cs typeface="+mn-cs"/>
              </a:rPr>
              <a:t> dept stores: lots of pink for girls' clothing, girls develop preference for pink, stores justify it in that there's demand for those clothes). structural contexts could end up reflecting something internal. Reasoning about root causes, inherence heuristic (</a:t>
            </a:r>
            <a:r>
              <a:rPr lang="en-US" sz="1200" b="0" i="0" kern="1200" dirty="0" err="1">
                <a:solidFill>
                  <a:schemeClr val="tx1"/>
                </a:solidFill>
                <a:effectLst/>
                <a:latin typeface="+mn-lt"/>
                <a:ea typeface="+mn-ea"/>
                <a:cs typeface="+mn-cs"/>
              </a:rPr>
              <a:t>Cimpian</a:t>
            </a:r>
            <a:r>
              <a:rPr lang="en-US" sz="1200" b="0" i="0" kern="1200" dirty="0">
                <a:solidFill>
                  <a:schemeClr val="tx1"/>
                </a:solidFill>
                <a:effectLst/>
                <a:latin typeface="+mn-lt"/>
                <a:ea typeface="+mn-ea"/>
                <a:cs typeface="+mn-cs"/>
              </a:rPr>
              <a:t>), statistical confound of context and inherent properties, contingency vs necessity.</a:t>
            </a:r>
            <a:endParaRPr lang="en-US" dirty="0"/>
          </a:p>
        </p:txBody>
      </p:sp>
      <p:sp>
        <p:nvSpPr>
          <p:cNvPr id="4" name="Slide Number Placeholder 3"/>
          <p:cNvSpPr>
            <a:spLocks noGrp="1"/>
          </p:cNvSpPr>
          <p:nvPr>
            <p:ph type="sldNum" sz="quarter" idx="5"/>
          </p:nvPr>
        </p:nvSpPr>
        <p:spPr/>
        <p:txBody>
          <a:bodyPr/>
          <a:lstStyle/>
          <a:p>
            <a:fld id="{4CC12544-2BEE-49BA-A42E-D7E3EBA33684}" type="slidenum">
              <a:rPr lang="en-US" smtClean="0"/>
              <a:t>58</a:t>
            </a:fld>
            <a:endParaRPr lang="en-US"/>
          </a:p>
        </p:txBody>
      </p:sp>
    </p:spTree>
    <p:extLst>
      <p:ext uri="{BB962C8B-B14F-4D97-AF65-F5344CB8AC3E}">
        <p14:creationId xmlns:p14="http://schemas.microsoft.com/office/powerpoint/2010/main" val="1253423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might deny that there is any meaningful pattern here. Just by chance that this group has higher rates, differences are not statistically not significant. Nothing to think about further.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*DAVID: accidental might also result from causal reasoning that outputs real third variable (that’s the real cause) or nothing (can’t think of a cause)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*NICKY: priors on likelihood of causes, causal connections (</a:t>
            </a:r>
            <a:r>
              <a:rPr lang="en-US" dirty="0" err="1"/>
              <a:t>eg</a:t>
            </a:r>
            <a:r>
              <a:rPr lang="en-US" dirty="0"/>
              <a:t> people who are unlikely to think race could be a reason)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4CC12544-2BEE-49BA-A42E-D7E3EBA33684}" type="slidenum">
              <a:rPr lang="en-US" smtClean="0"/>
              <a:t>6</a:t>
            </a:fld>
            <a:endParaRPr lang="en-US"/>
          </a:p>
        </p:txBody>
      </p:sp>
    </p:spTree>
    <p:extLst>
      <p:ext uri="{BB962C8B-B14F-4D97-AF65-F5344CB8AC3E}">
        <p14:creationId xmlns:p14="http://schemas.microsoft.com/office/powerpoint/2010/main" val="4254402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Non-accidental – Something meaningful here, some causal structure to uncover.</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Concluding non-accidental is already powerful, getting people to acknowledge disparities across social groups are real.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solidFill>
                  <a:schemeClr val="accent1"/>
                </a:solidFill>
              </a:rPr>
              <a:t>(ELLEN analogy: </a:t>
            </a:r>
            <a:r>
              <a:rPr lang="en-US" dirty="0" err="1">
                <a:solidFill>
                  <a:schemeClr val="accent1"/>
                </a:solidFill>
              </a:rPr>
              <a:t>eg</a:t>
            </a:r>
            <a:r>
              <a:rPr lang="en-US" dirty="0">
                <a:solidFill>
                  <a:schemeClr val="accent1"/>
                </a:solidFill>
              </a:rPr>
              <a:t> climate change: are these past few seasons significantly non-accidentally hotter?)</a:t>
            </a:r>
          </a:p>
        </p:txBody>
      </p:sp>
      <p:sp>
        <p:nvSpPr>
          <p:cNvPr id="4" name="Slide Number Placeholder 3"/>
          <p:cNvSpPr>
            <a:spLocks noGrp="1"/>
          </p:cNvSpPr>
          <p:nvPr>
            <p:ph type="sldNum" sz="quarter" idx="10"/>
          </p:nvPr>
        </p:nvSpPr>
        <p:spPr/>
        <p:txBody>
          <a:bodyPr/>
          <a:lstStyle/>
          <a:p>
            <a:fld id="{4CC12544-2BEE-49BA-A42E-D7E3EBA33684}" type="slidenum">
              <a:rPr lang="en-US" smtClean="0"/>
              <a:t>7</a:t>
            </a:fld>
            <a:endParaRPr lang="en-US"/>
          </a:p>
        </p:txBody>
      </p:sp>
    </p:spTree>
    <p:extLst>
      <p:ext uri="{BB962C8B-B14F-4D97-AF65-F5344CB8AC3E}">
        <p14:creationId xmlns:p14="http://schemas.microsoft.com/office/powerpoint/2010/main" val="3385050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Let’s follow what happens if we think the patterns are non-accidental. </a:t>
            </a:r>
            <a:r>
              <a:rPr lang="en-US" sz="1200" dirty="0">
                <a:latin typeface="Gill Sans Nova" panose="020B0602020104020203" pitchFamily="34" charset="0"/>
              </a:rPr>
              <a:t>Property is disproportionately frequent among members of a category</a:t>
            </a:r>
            <a:br>
              <a:rPr lang="en-US" sz="1200" dirty="0">
                <a:latin typeface="Gill Sans Nova" panose="020B0602020104020203" pitchFamily="34" charset="0"/>
              </a:rPr>
            </a:br>
            <a:r>
              <a:rPr lang="en-US" sz="1200" dirty="0">
                <a:latin typeface="Gill Sans Nova" panose="020B0602020104020203" pitchFamily="34" charset="0"/>
              </a:rPr>
              <a:t>for non-accidental reasons.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Triggers search for an explanation, for some causal structure.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What might the underlying causal structure be?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olidFill>
                <a:schemeClr val="accent1"/>
              </a:solidFill>
            </a:endParaRPr>
          </a:p>
        </p:txBody>
      </p:sp>
      <p:sp>
        <p:nvSpPr>
          <p:cNvPr id="4" name="Slide Number Placeholder 3"/>
          <p:cNvSpPr>
            <a:spLocks noGrp="1"/>
          </p:cNvSpPr>
          <p:nvPr>
            <p:ph type="sldNum" sz="quarter" idx="10"/>
          </p:nvPr>
        </p:nvSpPr>
        <p:spPr/>
        <p:txBody>
          <a:bodyPr/>
          <a:lstStyle/>
          <a:p>
            <a:fld id="{4CC12544-2BEE-49BA-A42E-D7E3EBA33684}" type="slidenum">
              <a:rPr lang="en-US" smtClean="0"/>
              <a:t>8</a:t>
            </a:fld>
            <a:endParaRPr lang="en-US"/>
          </a:p>
        </p:txBody>
      </p:sp>
    </p:spTree>
    <p:extLst>
      <p:ext uri="{BB962C8B-B14F-4D97-AF65-F5344CB8AC3E}">
        <p14:creationId xmlns:p14="http://schemas.microsoft.com/office/powerpoint/2010/main" val="143260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1"/>
                </a:solidFill>
              </a:rPr>
              <a:t>Let’s take the COVID-19 example. Why might Black people be disproportionately infected by COVID-19?</a:t>
            </a:r>
          </a:p>
        </p:txBody>
      </p:sp>
      <p:sp>
        <p:nvSpPr>
          <p:cNvPr id="4" name="Slide Number Placeholder 3"/>
          <p:cNvSpPr>
            <a:spLocks noGrp="1"/>
          </p:cNvSpPr>
          <p:nvPr>
            <p:ph type="sldNum" sz="quarter" idx="10"/>
          </p:nvPr>
        </p:nvSpPr>
        <p:spPr/>
        <p:txBody>
          <a:bodyPr/>
          <a:lstStyle/>
          <a:p>
            <a:fld id="{4CC12544-2BEE-49BA-A42E-D7E3EBA33684}" type="slidenum">
              <a:rPr lang="en-US" smtClean="0"/>
              <a:t>9</a:t>
            </a:fld>
            <a:endParaRPr lang="en-US"/>
          </a:p>
        </p:txBody>
      </p:sp>
    </p:spTree>
    <p:extLst>
      <p:ext uri="{BB962C8B-B14F-4D97-AF65-F5344CB8AC3E}">
        <p14:creationId xmlns:p14="http://schemas.microsoft.com/office/powerpoint/2010/main" val="2008544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E3F49D25-2E8B-4B54-AC4E-A3DE3E487C5D}" type="datetime1">
              <a:rPr lang="en-US" smtClean="0"/>
              <a:t>10/15/2020</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905929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A587BE1-4BFA-492F-B876-6D5F336323B4}" type="datetime1">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5349415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34AF61-F801-4096-A89C-00C49D713C5D}" type="datetime1">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48878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3E6AFD-EE5B-49ED-A8D5-242628CB79F2}" type="datetime1">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5771984" y="6389992"/>
            <a:ext cx="648031" cy="415939"/>
          </a:xfrm>
        </p:spPr>
        <p:txBody>
          <a:bodyPr/>
          <a:lstStyle>
            <a:lvl1pPr algn="ctr">
              <a:defRPr sz="2000">
                <a:solidFill>
                  <a:schemeClr val="tx1">
                    <a:lumMod val="95000"/>
                    <a:lumOff val="5000"/>
                    <a:alpha val="25000"/>
                  </a:schemeClr>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3116519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1DD6486-A2B7-4810-BD4F-8802F33CA838}" type="datetime1">
              <a:rPr lang="en-US" smtClean="0"/>
              <a:t>10/15/2020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62612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FC4AA5-C723-4ACA-8162-40CD5E22C81D}" type="datetime1">
              <a:rPr lang="en-US" smtClean="0"/>
              <a:t>10/15/2020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989824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EC38C96-B49A-4A99-8D3C-16E084C83E6D}" type="datetime1">
              <a:rPr lang="en-US" smtClean="0"/>
              <a:t>10/15/2020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7888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latin typeface="Gill Sans MT" panose="020B0502020104020203"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Gill Sans MT" panose="020B0502020104020203" pitchFamily="34" charset="0"/>
              </a:defRPr>
            </a:lvl1pPr>
          </a:lstStyle>
          <a:p>
            <a:fld id="{70B09DE8-224C-474F-8E10-8AAFDD71DE16}" type="datetime1">
              <a:rPr lang="en-US" smtClean="0"/>
              <a:pPr/>
              <a:t>10/15/2020</a:t>
            </a:fld>
            <a:endParaRPr lang="en-US" dirty="0"/>
          </a:p>
        </p:txBody>
      </p:sp>
      <p:sp>
        <p:nvSpPr>
          <p:cNvPr id="4" name="Footer Placeholder 3"/>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815788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A8979-B51A-4518-8BD3-D59D7F9558D7}" type="datetime1">
              <a:rPr lang="en-US" smtClean="0"/>
              <a:t>10/15/2020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562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latin typeface="Gill Sans MT" panose="020B0502020104020203" pitchFamily="34" charset="0"/>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atin typeface="Gill Sans MT" panose="020B0502020104020203" pitchFamily="34" charset="0"/>
              </a:defRPr>
            </a:lvl1pPr>
            <a:lvl2pPr>
              <a:defRPr sz="2800">
                <a:latin typeface="Gill Sans MT" panose="020B0502020104020203" pitchFamily="34" charset="0"/>
              </a:defRPr>
            </a:lvl2pPr>
            <a:lvl3pPr>
              <a:defRPr sz="2400">
                <a:latin typeface="Gill Sans MT" panose="020B0502020104020203" pitchFamily="34" charset="0"/>
              </a:defRPr>
            </a:lvl3pPr>
            <a:lvl4pPr>
              <a:defRPr sz="2000">
                <a:latin typeface="Gill Sans MT" panose="020B0502020104020203" pitchFamily="34" charset="0"/>
              </a:defRPr>
            </a:lvl4pPr>
            <a:lvl5pPr>
              <a:defRPr sz="2000">
                <a:latin typeface="Gill Sans MT" panose="020B05020201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latin typeface="Gill Sans MT" panose="020B0502020104020203"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Click to edit Master text styles</a:t>
            </a:r>
          </a:p>
        </p:txBody>
      </p:sp>
      <p:sp>
        <p:nvSpPr>
          <p:cNvPr id="5" name="Date Placeholder 4"/>
          <p:cNvSpPr>
            <a:spLocks noGrp="1"/>
          </p:cNvSpPr>
          <p:nvPr>
            <p:ph type="dt" sz="half" idx="10"/>
          </p:nvPr>
        </p:nvSpPr>
        <p:spPr/>
        <p:txBody>
          <a:bodyPr/>
          <a:lstStyle>
            <a:lvl1pPr>
              <a:defRPr>
                <a:latin typeface="Gill Sans MT" panose="020B0502020104020203" pitchFamily="34" charset="0"/>
              </a:defRPr>
            </a:lvl1pPr>
          </a:lstStyle>
          <a:p>
            <a:fld id="{2F5B585B-1D24-41E5-8E3C-BACEE3E595E8}" type="datetime1">
              <a:rPr lang="en-US" smtClean="0"/>
              <a:pPr/>
              <a:t>10/15/2020</a:t>
            </a:fld>
            <a:endParaRPr lang="en-US" dirty="0"/>
          </a:p>
        </p:txBody>
      </p:sp>
      <p:sp>
        <p:nvSpPr>
          <p:cNvPr id="6" name="Footer Placeholder 5"/>
          <p:cNvSpPr>
            <a:spLocks noGrp="1"/>
          </p:cNvSpPr>
          <p:nvPr>
            <p:ph type="ftr" sz="quarter" idx="11"/>
          </p:nvPr>
        </p:nvSpPr>
        <p:spPr/>
        <p:txBody>
          <a:bodyPr/>
          <a:lstStyle>
            <a:lvl1pPr>
              <a:defRPr>
                <a:latin typeface="Gill Sans MT" panose="020B0502020104020203"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solidFill>
                  <a:srgbClr val="FFFFFF">
                    <a:alpha val="20000"/>
                  </a:srgb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16796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81C33DF3-0017-4D38-836F-D38253E1CEFE}" type="datetime1">
              <a:rPr lang="en-US" smtClean="0"/>
              <a:t>10/15/2020</a:t>
            </a:fld>
            <a:endParaRPr lang="en-US" dirty="0"/>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01351238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latin typeface="Gill Sans MT" panose="020B0502020104020203" pitchFamily="34" charset="0"/>
              </a:defRPr>
            </a:lvl1pPr>
          </a:lstStyle>
          <a:p>
            <a:fld id="{38C3AF04-BE80-4AFB-B728-00FB5A34624C}" type="datetime1">
              <a:rPr lang="en-US" smtClean="0"/>
              <a:pPr/>
              <a:t>10/15/2020</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latin typeface="Gill Sans MT" panose="020B0502020104020203" pitchFamily="34" charset="0"/>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Gill Sans MT" panose="020B0502020104020203" pitchFamily="34" charset="0"/>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700644472"/>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p:hf sldNum="0" hdr="0" ftr="0" dt="0"/>
  <p:txStyles>
    <p:titleStyle>
      <a:lvl1pPr algn="l" defTabSz="914400" rtl="0" eaLnBrk="1" latinLnBrk="0" hangingPunct="1">
        <a:lnSpc>
          <a:spcPct val="85000"/>
        </a:lnSpc>
        <a:spcBef>
          <a:spcPct val="0"/>
        </a:spcBef>
        <a:buNone/>
        <a:defRPr sz="5400" kern="1200" spc="-120" baseline="0">
          <a:solidFill>
            <a:schemeClr val="accent1"/>
          </a:solidFill>
          <a:latin typeface="Gill Sans MT" panose="020B0502020104020203" pitchFamily="34" charset="0"/>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Gill Sans MT" panose="020B0502020104020203" pitchFamily="34" charset="0"/>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Gill Sans MT" panose="020B0502020104020203" pitchFamily="34" charset="0"/>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Gill Sans MT" panose="020B0502020104020203" pitchFamily="34" charset="0"/>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8.jp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2.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8" Type="http://schemas.openxmlformats.org/officeDocument/2006/relationships/hyperlink" Target="https://mariannazhang.github.io/" TargetMode="External"/><Relationship Id="rId3" Type="http://schemas.openxmlformats.org/officeDocument/2006/relationships/hyperlink" Target="https://github.com/mariannazhang/structural-consequences" TargetMode="External"/><Relationship Id="rId7" Type="http://schemas.openxmlformats.org/officeDocument/2006/relationships/image" Target="../media/image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osf.io/hz76n" TargetMode="External"/><Relationship Id="rId10" Type="http://schemas.openxmlformats.org/officeDocument/2006/relationships/image" Target="../media/image29.gif"/><Relationship Id="rId4" Type="http://schemas.openxmlformats.org/officeDocument/2006/relationships/image" Target="../media/image27.png"/><Relationship Id="rId9" Type="http://schemas.openxmlformats.org/officeDocument/2006/relationships/hyperlink" Target="https://markmanlab.stanford.edu/"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2162" y="1610748"/>
            <a:ext cx="3709616" cy="1920240"/>
          </a:xfrm>
        </p:spPr>
        <p:txBody>
          <a:bodyPr/>
          <a:lstStyle/>
          <a:p>
            <a:r>
              <a:rPr lang="en-US" dirty="0">
                <a:latin typeface="Gill Sans Nova" panose="020B0602020104020203" pitchFamily="34" charset="0"/>
                <a:cs typeface="Helvetica" panose="020B0604020202020204" pitchFamily="34" charset="0"/>
              </a:rPr>
              <a:t>Marianna Zhang</a:t>
            </a:r>
          </a:p>
        </p:txBody>
      </p:sp>
      <p:sp>
        <p:nvSpPr>
          <p:cNvPr id="4" name="Text Placeholder 3"/>
          <p:cNvSpPr>
            <a:spLocks noGrp="1"/>
          </p:cNvSpPr>
          <p:nvPr>
            <p:ph type="body" sz="half" idx="2"/>
          </p:nvPr>
        </p:nvSpPr>
        <p:spPr>
          <a:xfrm>
            <a:off x="8192162" y="3677665"/>
            <a:ext cx="3398520" cy="3126987"/>
          </a:xfrm>
        </p:spPr>
        <p:txBody>
          <a:bodyPr>
            <a:normAutofit/>
          </a:bodyPr>
          <a:lstStyle/>
          <a:p>
            <a:r>
              <a:rPr lang="en-US" sz="2400" dirty="0">
                <a:solidFill>
                  <a:schemeClr val="bg1">
                    <a:lumMod val="95000"/>
                  </a:schemeClr>
                </a:solidFill>
                <a:latin typeface="Gill Sans Nova" panose="020B0602020104020203" pitchFamily="34" charset="0"/>
                <a:cs typeface="Helvetica" panose="020B0604020202020204" pitchFamily="34" charset="0"/>
              </a:rPr>
              <a:t>3</a:t>
            </a:r>
            <a:r>
              <a:rPr lang="en-US" sz="2400" baseline="30000" dirty="0">
                <a:solidFill>
                  <a:schemeClr val="bg1">
                    <a:lumMod val="95000"/>
                  </a:schemeClr>
                </a:solidFill>
                <a:latin typeface="Gill Sans Nova" panose="020B0602020104020203" pitchFamily="34" charset="0"/>
                <a:cs typeface="Helvetica" panose="020B0604020202020204" pitchFamily="34" charset="0"/>
              </a:rPr>
              <a:t>rd</a:t>
            </a:r>
            <a:r>
              <a:rPr lang="en-US" sz="2400" dirty="0">
                <a:solidFill>
                  <a:schemeClr val="bg1">
                    <a:lumMod val="95000"/>
                  </a:schemeClr>
                </a:solidFill>
                <a:latin typeface="Gill Sans Nova" panose="020B0602020104020203" pitchFamily="34" charset="0"/>
                <a:cs typeface="Helvetica" panose="020B0604020202020204" pitchFamily="34" charset="0"/>
              </a:rPr>
              <a:t> year PhD student in Psychology </a:t>
            </a:r>
            <a:br>
              <a:rPr lang="en-US" sz="2400" dirty="0">
                <a:solidFill>
                  <a:schemeClr val="bg1">
                    <a:lumMod val="95000"/>
                  </a:schemeClr>
                </a:solidFill>
                <a:latin typeface="Gill Sans Nova" panose="020B0602020104020203" pitchFamily="34" charset="0"/>
                <a:cs typeface="Helvetica" panose="020B0604020202020204" pitchFamily="34" charset="0"/>
              </a:rPr>
            </a:br>
            <a:r>
              <a:rPr lang="en-US" sz="2400" dirty="0">
                <a:solidFill>
                  <a:schemeClr val="bg1">
                    <a:lumMod val="95000"/>
                  </a:schemeClr>
                </a:solidFill>
                <a:latin typeface="Gill Sans Nova" panose="020B0602020104020203" pitchFamily="34" charset="0"/>
                <a:cs typeface="Helvetica" panose="020B0604020202020204" pitchFamily="34" charset="0"/>
              </a:rPr>
              <a:t>with Ellen Markman</a:t>
            </a:r>
          </a:p>
          <a:p>
            <a:endParaRPr lang="en-US" sz="2400" dirty="0">
              <a:solidFill>
                <a:schemeClr val="bg1">
                  <a:lumMod val="95000"/>
                </a:schemeClr>
              </a:solidFill>
              <a:latin typeface="Gill Sans Nova" panose="020B0602020104020203" pitchFamily="34" charset="0"/>
              <a:cs typeface="Helvetica" panose="020B0604020202020204" pitchFamily="34" charset="0"/>
            </a:endParaRPr>
          </a:p>
          <a:p>
            <a:r>
              <a:rPr lang="en-US" sz="2400" dirty="0" err="1">
                <a:solidFill>
                  <a:schemeClr val="bg1">
                    <a:lumMod val="95000"/>
                  </a:schemeClr>
                </a:solidFill>
                <a:latin typeface="Gill Sans Nova" panose="020B0602020104020203" pitchFamily="34" charset="0"/>
                <a:cs typeface="Helvetica" panose="020B0604020202020204" pitchFamily="34" charset="0"/>
              </a:rPr>
              <a:t>CiCL</a:t>
            </a:r>
            <a:r>
              <a:rPr lang="en-US" sz="2400" dirty="0">
                <a:solidFill>
                  <a:schemeClr val="bg1">
                    <a:lumMod val="95000"/>
                  </a:schemeClr>
                </a:solidFill>
                <a:latin typeface="Gill Sans Nova" panose="020B0602020104020203" pitchFamily="34" charset="0"/>
                <a:cs typeface="Helvetica" panose="020B0604020202020204" pitchFamily="34" charset="0"/>
              </a:rPr>
              <a:t> lab meeting</a:t>
            </a:r>
          </a:p>
          <a:p>
            <a:r>
              <a:rPr lang="en-US" sz="2400" dirty="0">
                <a:solidFill>
                  <a:schemeClr val="bg1">
                    <a:lumMod val="95000"/>
                  </a:schemeClr>
                </a:solidFill>
                <a:latin typeface="Gill Sans Nova" panose="020B0602020104020203" pitchFamily="34" charset="0"/>
                <a:cs typeface="Helvetica" panose="020B0604020202020204" pitchFamily="34" charset="0"/>
              </a:rPr>
              <a:t>10.20.2020</a:t>
            </a:r>
          </a:p>
          <a:p>
            <a:endParaRPr lang="en-US" sz="2400" dirty="0">
              <a:latin typeface="Gill Sans Nova" panose="020B0602020104020203" pitchFamily="34" charset="0"/>
              <a:cs typeface="Helvetica" panose="020B0604020202020204" pitchFamily="34" charset="0"/>
            </a:endParaRPr>
          </a:p>
        </p:txBody>
      </p:sp>
      <p:sp>
        <p:nvSpPr>
          <p:cNvPr id="5" name="Title 1"/>
          <p:cNvSpPr txBox="1">
            <a:spLocks/>
          </p:cNvSpPr>
          <p:nvPr/>
        </p:nvSpPr>
        <p:spPr>
          <a:xfrm>
            <a:off x="601318" y="1146974"/>
            <a:ext cx="7144188" cy="407652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6000" dirty="0">
                <a:solidFill>
                  <a:schemeClr val="tx1"/>
                </a:solidFill>
                <a:latin typeface="Gill Sans Nova" panose="020B0602020104020203" pitchFamily="34" charset="0"/>
                <a:cs typeface="Helvetica" panose="020B0604020202020204" pitchFamily="34" charset="0"/>
              </a:rPr>
              <a:t>Structural representations of categories</a:t>
            </a:r>
          </a:p>
          <a:p>
            <a:pPr>
              <a:lnSpc>
                <a:spcPct val="100000"/>
              </a:lnSpc>
            </a:pPr>
            <a:r>
              <a:rPr lang="en-US" dirty="0">
                <a:solidFill>
                  <a:schemeClr val="bg1">
                    <a:lumMod val="50000"/>
                  </a:schemeClr>
                </a:solidFill>
                <a:latin typeface="Gill Sans Nova" panose="020B0602020104020203" pitchFamily="34" charset="0"/>
                <a:cs typeface="Helvetica" panose="020B0604020202020204" pitchFamily="34" charset="0"/>
              </a:rPr>
              <a:t>and why we should care</a:t>
            </a:r>
          </a:p>
        </p:txBody>
      </p:sp>
    </p:spTree>
    <p:extLst>
      <p:ext uri="{BB962C8B-B14F-4D97-AF65-F5344CB8AC3E}">
        <p14:creationId xmlns:p14="http://schemas.microsoft.com/office/powerpoint/2010/main" val="1472179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491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7" grpId="0" animBg="1"/>
      <p:bldP spid="58" grpId="0" animBg="1"/>
      <p:bldP spid="5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694138" y="675925"/>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9483067" y="4123662"/>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biologically vulnerable</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5176514" y="1604592"/>
            <a:ext cx="1557984"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a:t>
            </a:r>
            <a:endParaRPr lang="en-US" sz="1600" dirty="0">
              <a:solidFill>
                <a:sysClr val="windowText" lastClr="000000"/>
              </a:solidFill>
              <a:latin typeface="Gill Sans Nova" panose="020B0602020104020203" pitchFamily="34" charset="0"/>
            </a:endParaRPr>
          </a:p>
        </p:txBody>
      </p:sp>
      <p:sp>
        <p:nvSpPr>
          <p:cNvPr id="57" name="Oval 56">
            <a:extLst>
              <a:ext uri="{FF2B5EF4-FFF2-40B4-BE49-F238E27FC236}">
                <a16:creationId xmlns:a16="http://schemas.microsoft.com/office/drawing/2014/main" id="{AC9E6C39-8BAC-4803-94F2-4B6C13C4C982}"/>
              </a:ext>
            </a:extLst>
          </p:cNvPr>
          <p:cNvSpPr/>
          <p:nvPr/>
        </p:nvSpPr>
        <p:spPr>
          <a:xfrm flipH="1">
            <a:off x="4659101" y="3084877"/>
            <a:ext cx="269514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multi-generational households</a:t>
            </a:r>
            <a:endParaRPr lang="en-US" sz="1600" dirty="0">
              <a:solidFill>
                <a:sysClr val="windowText" lastClr="000000"/>
              </a:solidFill>
              <a:latin typeface="Gill Sans Nova" panose="020B0602020104020203" pitchFamily="34" charset="0"/>
            </a:endParaRPr>
          </a:p>
        </p:txBody>
      </p:sp>
      <p:sp>
        <p:nvSpPr>
          <p:cNvPr id="58" name="Oval 57">
            <a:extLst>
              <a:ext uri="{FF2B5EF4-FFF2-40B4-BE49-F238E27FC236}">
                <a16:creationId xmlns:a16="http://schemas.microsoft.com/office/drawing/2014/main" id="{DD69EDCF-B838-41EF-B443-4D2D4FDAC52A}"/>
              </a:ext>
            </a:extLst>
          </p:cNvPr>
          <p:cNvSpPr/>
          <p:nvPr/>
        </p:nvSpPr>
        <p:spPr>
          <a:xfrm flipH="1">
            <a:off x="5813718" y="4189742"/>
            <a:ext cx="3578896"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essential jobs w high exposure risk</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261526" y="2921057"/>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access to healthcare</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7026220" y="6021119"/>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12" name="Straight Arrow Connector 11">
            <a:extLst>
              <a:ext uri="{FF2B5EF4-FFF2-40B4-BE49-F238E27FC236}">
                <a16:creationId xmlns:a16="http://schemas.microsoft.com/office/drawing/2014/main" id="{69880BD5-81D9-42DA-8705-707592FE9356}"/>
              </a:ext>
            </a:extLst>
          </p:cNvPr>
          <p:cNvCxnSpPr>
            <a:stCxn id="55" idx="4"/>
            <a:endCxn id="57" idx="0"/>
          </p:cNvCxnSpPr>
          <p:nvPr/>
        </p:nvCxnSpPr>
        <p:spPr>
          <a:xfrm>
            <a:off x="5955506" y="2455057"/>
            <a:ext cx="51166" cy="629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EA68C3C-20E0-4091-B730-B50E204ACCE5}"/>
              </a:ext>
            </a:extLst>
          </p:cNvPr>
          <p:cNvCxnSpPr>
            <a:cxnSpLocks/>
            <a:stCxn id="56" idx="4"/>
            <a:endCxn id="57" idx="0"/>
          </p:cNvCxnSpPr>
          <p:nvPr/>
        </p:nvCxnSpPr>
        <p:spPr>
          <a:xfrm flipH="1">
            <a:off x="6006672" y="2526922"/>
            <a:ext cx="2035038" cy="5579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422F372-0350-4B5A-9361-14DFCE53C365}"/>
              </a:ext>
            </a:extLst>
          </p:cNvPr>
          <p:cNvCxnSpPr>
            <a:cxnSpLocks/>
            <a:stCxn id="56" idx="4"/>
            <a:endCxn id="58" idx="0"/>
          </p:cNvCxnSpPr>
          <p:nvPr/>
        </p:nvCxnSpPr>
        <p:spPr>
          <a:xfrm flipH="1">
            <a:off x="7603166" y="2526922"/>
            <a:ext cx="438544" cy="166282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2F4739E-3AFC-4DAF-98B9-EB673F657809}"/>
              </a:ext>
            </a:extLst>
          </p:cNvPr>
          <p:cNvCxnSpPr>
            <a:cxnSpLocks/>
            <a:stCxn id="53" idx="0"/>
            <a:endCxn id="59" idx="3"/>
          </p:cNvCxnSpPr>
          <p:nvPr/>
        </p:nvCxnSpPr>
        <p:spPr>
          <a:xfrm flipH="1" flipV="1">
            <a:off x="10140011" y="3947545"/>
            <a:ext cx="729860" cy="17611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052C358-2AFC-4A5A-89A2-D2F25DAA713A}"/>
              </a:ext>
            </a:extLst>
          </p:cNvPr>
          <p:cNvCxnSpPr>
            <a:cxnSpLocks/>
            <a:stCxn id="56" idx="4"/>
            <a:endCxn id="59" idx="0"/>
          </p:cNvCxnSpPr>
          <p:nvPr/>
        </p:nvCxnSpPr>
        <p:spPr>
          <a:xfrm>
            <a:off x="8041710" y="2526922"/>
            <a:ext cx="1320207" cy="39413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F7B5A484-7534-466B-9D64-A2C49B9C82B1}"/>
              </a:ext>
            </a:extLst>
          </p:cNvPr>
          <p:cNvCxnSpPr>
            <a:cxnSpLocks/>
            <a:stCxn id="58" idx="0"/>
            <a:endCxn id="59" idx="5"/>
          </p:cNvCxnSpPr>
          <p:nvPr/>
        </p:nvCxnSpPr>
        <p:spPr>
          <a:xfrm flipV="1">
            <a:off x="7603166" y="3947545"/>
            <a:ext cx="980657" cy="24219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2E3F968-22AB-4350-8D8E-C41A700BF900}"/>
              </a:ext>
            </a:extLst>
          </p:cNvPr>
          <p:cNvCxnSpPr>
            <a:cxnSpLocks/>
            <a:stCxn id="58" idx="4"/>
            <a:endCxn id="61" idx="0"/>
          </p:cNvCxnSpPr>
          <p:nvPr/>
        </p:nvCxnSpPr>
        <p:spPr>
          <a:xfrm>
            <a:off x="7603166" y="5392347"/>
            <a:ext cx="438544" cy="62877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DA4FB3-F02E-4BDC-A8ED-E151901E9727}"/>
              </a:ext>
            </a:extLst>
          </p:cNvPr>
          <p:cNvCxnSpPr>
            <a:cxnSpLocks/>
            <a:stCxn id="57" idx="4"/>
            <a:endCxn id="61" idx="0"/>
          </p:cNvCxnSpPr>
          <p:nvPr/>
        </p:nvCxnSpPr>
        <p:spPr>
          <a:xfrm>
            <a:off x="6006672" y="4287482"/>
            <a:ext cx="2035038" cy="173363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BC585BC-4FF2-47B4-92EA-FCE3B76C59CB}"/>
              </a:ext>
            </a:extLst>
          </p:cNvPr>
          <p:cNvCxnSpPr>
            <a:cxnSpLocks/>
            <a:stCxn id="53" idx="4"/>
            <a:endCxn id="61" idx="0"/>
          </p:cNvCxnSpPr>
          <p:nvPr/>
        </p:nvCxnSpPr>
        <p:spPr>
          <a:xfrm flipH="1">
            <a:off x="8041710" y="5192941"/>
            <a:ext cx="2828161" cy="828178"/>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D7F5470-F663-427F-9528-DBAD3845035D}"/>
              </a:ext>
            </a:extLst>
          </p:cNvPr>
          <p:cNvCxnSpPr>
            <a:cxnSpLocks/>
            <a:stCxn id="59" idx="4"/>
            <a:endCxn id="61" idx="0"/>
          </p:cNvCxnSpPr>
          <p:nvPr/>
        </p:nvCxnSpPr>
        <p:spPr>
          <a:xfrm flipH="1">
            <a:off x="8041710" y="4123662"/>
            <a:ext cx="1320207"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DA14E4C2-D541-4B26-B879-8E29C469F1B6}"/>
              </a:ext>
            </a:extLst>
          </p:cNvPr>
          <p:cNvSpPr/>
          <p:nvPr/>
        </p:nvSpPr>
        <p:spPr>
          <a:xfrm flipH="1">
            <a:off x="9373597" y="1675191"/>
            <a:ext cx="2946213"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polluted neighborhoods</a:t>
            </a:r>
            <a:endParaRPr lang="en-US" sz="1600" dirty="0">
              <a:solidFill>
                <a:sysClr val="windowText" lastClr="000000"/>
              </a:solidFill>
              <a:latin typeface="Gill Sans Nova" panose="020B0602020104020203" pitchFamily="34" charset="0"/>
            </a:endParaRPr>
          </a:p>
        </p:txBody>
      </p:sp>
      <p:sp>
        <p:nvSpPr>
          <p:cNvPr id="36" name="Oval 35">
            <a:extLst>
              <a:ext uri="{FF2B5EF4-FFF2-40B4-BE49-F238E27FC236}">
                <a16:creationId xmlns:a16="http://schemas.microsoft.com/office/drawing/2014/main" id="{3268150F-6E7B-4173-885E-23AE95BC0484}"/>
              </a:ext>
            </a:extLst>
          </p:cNvPr>
          <p:cNvSpPr/>
          <p:nvPr/>
        </p:nvSpPr>
        <p:spPr>
          <a:xfrm flipH="1">
            <a:off x="9173863" y="235578"/>
            <a:ext cx="2946213"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housing segregation</a:t>
            </a:r>
            <a:endParaRPr lang="en-US" sz="1600" dirty="0">
              <a:solidFill>
                <a:sysClr val="windowText" lastClr="000000"/>
              </a:solidFill>
              <a:latin typeface="Gill Sans Nova" panose="020B0602020104020203" pitchFamily="34" charset="0"/>
            </a:endParaRPr>
          </a:p>
        </p:txBody>
      </p:sp>
      <p:cxnSp>
        <p:nvCxnSpPr>
          <p:cNvPr id="42" name="Straight Arrow Connector 41">
            <a:extLst>
              <a:ext uri="{FF2B5EF4-FFF2-40B4-BE49-F238E27FC236}">
                <a16:creationId xmlns:a16="http://schemas.microsoft.com/office/drawing/2014/main" id="{D96786F4-245D-4314-818A-A462ED192F83}"/>
              </a:ext>
            </a:extLst>
          </p:cNvPr>
          <p:cNvCxnSpPr>
            <a:cxnSpLocks/>
            <a:stCxn id="35" idx="4"/>
            <a:endCxn id="53" idx="0"/>
          </p:cNvCxnSpPr>
          <p:nvPr/>
        </p:nvCxnSpPr>
        <p:spPr>
          <a:xfrm>
            <a:off x="10846703" y="2877796"/>
            <a:ext cx="23168" cy="124586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751313F0-F92E-47C3-824D-A7F003DD54C1}"/>
              </a:ext>
            </a:extLst>
          </p:cNvPr>
          <p:cNvCxnSpPr>
            <a:cxnSpLocks/>
            <a:stCxn id="36" idx="4"/>
            <a:endCxn id="35" idx="0"/>
          </p:cNvCxnSpPr>
          <p:nvPr/>
        </p:nvCxnSpPr>
        <p:spPr>
          <a:xfrm>
            <a:off x="10646969" y="1438183"/>
            <a:ext cx="199734" cy="23700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B273E4C-B002-4229-A320-BCAFECD4D389}"/>
              </a:ext>
            </a:extLst>
          </p:cNvPr>
          <p:cNvCxnSpPr>
            <a:cxnSpLocks/>
            <a:endCxn id="56" idx="2"/>
          </p:cNvCxnSpPr>
          <p:nvPr/>
        </p:nvCxnSpPr>
        <p:spPr>
          <a:xfrm flipH="1">
            <a:off x="9389282" y="1438183"/>
            <a:ext cx="1257687" cy="163241"/>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BCD1F722-5833-416E-8C38-BA1662C2B9DA}"/>
              </a:ext>
            </a:extLst>
          </p:cNvPr>
          <p:cNvCxnSpPr>
            <a:cxnSpLocks/>
            <a:stCxn id="36" idx="4"/>
            <a:endCxn id="59" idx="0"/>
          </p:cNvCxnSpPr>
          <p:nvPr/>
        </p:nvCxnSpPr>
        <p:spPr>
          <a:xfrm flipH="1">
            <a:off x="9361917" y="1438183"/>
            <a:ext cx="1285052" cy="14828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BC1F004-9101-4D31-B379-A8365D871504}"/>
              </a:ext>
            </a:extLst>
          </p:cNvPr>
          <p:cNvCxnSpPr>
            <a:cxnSpLocks/>
            <a:stCxn id="36" idx="4"/>
            <a:endCxn id="57" idx="1"/>
          </p:cNvCxnSpPr>
          <p:nvPr/>
        </p:nvCxnSpPr>
        <p:spPr>
          <a:xfrm flipH="1">
            <a:off x="6959549" y="1438183"/>
            <a:ext cx="3687420" cy="18228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0883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5" grpId="0" animBg="1"/>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254922" y="3850887"/>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28" name="Straight Arrow Connector 27">
            <a:extLst>
              <a:ext uri="{FF2B5EF4-FFF2-40B4-BE49-F238E27FC236}">
                <a16:creationId xmlns:a16="http://schemas.microsoft.com/office/drawing/2014/main" id="{7BE273FD-89CB-4D08-AA29-C97640A2DDBB}"/>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473131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8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3845420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3" grpId="0" animBg="1"/>
      <p:bldP spid="55" grpId="0" animBg="1"/>
      <p:bldP spid="59" grpId="0" animBg="1"/>
      <p:bldP spid="42" grpId="0" animBg="1"/>
      <p:bldP spid="4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55" idx="4"/>
            <a:endCxn id="61" idx="0"/>
          </p:cNvCxnSpPr>
          <p:nvPr/>
        </p:nvCxnSpPr>
        <p:spPr>
          <a:xfrm flipH="1">
            <a:off x="7895849" y="5072390"/>
            <a:ext cx="2889061" cy="948729"/>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0634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cxnSp>
        <p:nvCxnSpPr>
          <p:cNvPr id="25" name="Straight Arrow Connector 24">
            <a:extLst>
              <a:ext uri="{FF2B5EF4-FFF2-40B4-BE49-F238E27FC236}">
                <a16:creationId xmlns:a16="http://schemas.microsoft.com/office/drawing/2014/main" id="{8FE5D817-D711-428B-A351-56810F32DD84}"/>
              </a:ext>
            </a:extLst>
          </p:cNvPr>
          <p:cNvCxnSpPr>
            <a:cxnSpLocks/>
            <a:stCxn id="49" idx="4"/>
            <a:endCxn id="61" idx="0"/>
          </p:cNvCxnSpPr>
          <p:nvPr/>
        </p:nvCxnSpPr>
        <p:spPr>
          <a:xfrm>
            <a:off x="6658577" y="5497202"/>
            <a:ext cx="1237272" cy="52391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FC07A8B-7CBF-4912-9376-7A697E7EE975}"/>
              </a:ext>
            </a:extLst>
          </p:cNvPr>
          <p:cNvCxnSpPr>
            <a:cxnSpLocks/>
            <a:stCxn id="53" idx="4"/>
            <a:endCxn id="61" idx="0"/>
          </p:cNvCxnSpPr>
          <p:nvPr/>
        </p:nvCxnSpPr>
        <p:spPr>
          <a:xfrm>
            <a:off x="6987086" y="4123662"/>
            <a:ext cx="908763" cy="1897457"/>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CB99D68E-640F-403D-8BBC-6420D362A2E5}"/>
              </a:ext>
            </a:extLst>
          </p:cNvPr>
          <p:cNvCxnSpPr>
            <a:cxnSpLocks/>
            <a:stCxn id="56" idx="4"/>
            <a:endCxn id="59" idx="6"/>
          </p:cNvCxnSpPr>
          <p:nvPr/>
        </p:nvCxnSpPr>
        <p:spPr>
          <a:xfrm>
            <a:off x="8050028" y="2833254"/>
            <a:ext cx="585449" cy="432802"/>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900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Oval 55">
            <a:extLst>
              <a:ext uri="{FF2B5EF4-FFF2-40B4-BE49-F238E27FC236}">
                <a16:creationId xmlns:a16="http://schemas.microsoft.com/office/drawing/2014/main" id="{CE35D0ED-2894-4A11-A76D-AE86D4B9766F}"/>
              </a:ext>
            </a:extLst>
          </p:cNvPr>
          <p:cNvSpPr/>
          <p:nvPr/>
        </p:nvSpPr>
        <p:spPr>
          <a:xfrm flipH="1">
            <a:off x="6702456" y="982257"/>
            <a:ext cx="2695144" cy="185099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limited economic opportunities</a:t>
            </a:r>
            <a:endParaRPr lang="en-US" sz="1600" dirty="0">
              <a:solidFill>
                <a:sysClr val="windowText" lastClr="000000"/>
              </a:solidFill>
              <a:latin typeface="Gill Sans Nova" panose="020B0602020104020203" pitchFamily="34" charset="0"/>
            </a:endParaRPr>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48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3" name="Oval 52">
            <a:extLst>
              <a:ext uri="{FF2B5EF4-FFF2-40B4-BE49-F238E27FC236}">
                <a16:creationId xmlns:a16="http://schemas.microsoft.com/office/drawing/2014/main" id="{48BDF75F-FDDD-4894-8892-3BBF4019CE46}"/>
              </a:ext>
            </a:extLst>
          </p:cNvPr>
          <p:cNvSpPr/>
          <p:nvPr/>
        </p:nvSpPr>
        <p:spPr>
          <a:xfrm flipH="1">
            <a:off x="5600282" y="3054383"/>
            <a:ext cx="2773608" cy="10692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policing</a:t>
            </a:r>
            <a:endParaRPr lang="en-US" sz="1600" dirty="0">
              <a:solidFill>
                <a:sysClr val="windowText" lastClr="000000"/>
              </a:solidFill>
              <a:latin typeface="Gill Sans Nova" panose="020B0602020104020203" pitchFamily="34" charset="0"/>
            </a:endParaRPr>
          </a:p>
        </p:txBody>
      </p:sp>
      <p:sp>
        <p:nvSpPr>
          <p:cNvPr id="55" name="Oval 54">
            <a:extLst>
              <a:ext uri="{FF2B5EF4-FFF2-40B4-BE49-F238E27FC236}">
                <a16:creationId xmlns:a16="http://schemas.microsoft.com/office/drawing/2014/main" id="{C667F9BC-5334-4E28-AE5B-0EE746CC432C}"/>
              </a:ext>
            </a:extLst>
          </p:cNvPr>
          <p:cNvSpPr/>
          <p:nvPr/>
        </p:nvSpPr>
        <p:spPr>
          <a:xfrm flipH="1">
            <a:off x="9514896" y="4221925"/>
            <a:ext cx="2540028"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criminal disposition</a:t>
            </a:r>
            <a:endParaRPr lang="en-US" sz="1600" dirty="0">
              <a:solidFill>
                <a:sysClr val="windowText" lastClr="000000"/>
              </a:solidFill>
              <a:latin typeface="Gill Sans Nova" panose="020B0602020104020203" pitchFamily="34" charset="0"/>
            </a:endParaRPr>
          </a:p>
        </p:txBody>
      </p:sp>
      <p:sp>
        <p:nvSpPr>
          <p:cNvPr id="59" name="Oval 58">
            <a:extLst>
              <a:ext uri="{FF2B5EF4-FFF2-40B4-BE49-F238E27FC236}">
                <a16:creationId xmlns:a16="http://schemas.microsoft.com/office/drawing/2014/main" id="{D15C8A62-B795-4D28-AB83-E618CF699339}"/>
              </a:ext>
            </a:extLst>
          </p:cNvPr>
          <p:cNvSpPr/>
          <p:nvPr/>
        </p:nvSpPr>
        <p:spPr>
          <a:xfrm flipH="1">
            <a:off x="8635477" y="2664753"/>
            <a:ext cx="2200782" cy="120260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gangs</a:t>
            </a:r>
            <a:endParaRPr lang="en-US" sz="1600" dirty="0">
              <a:solidFill>
                <a:sysClr val="windowText" lastClr="000000"/>
              </a:solidFill>
              <a:latin typeface="Gill Sans Nova" panose="020B0602020104020203" pitchFamily="34" charset="0"/>
            </a:endParaRPr>
          </a:p>
        </p:txBody>
      </p:sp>
      <p:sp>
        <p:nvSpPr>
          <p:cNvPr id="61" name="Oval 60">
            <a:extLst>
              <a:ext uri="{FF2B5EF4-FFF2-40B4-BE49-F238E27FC236}">
                <a16:creationId xmlns:a16="http://schemas.microsoft.com/office/drawing/2014/main" id="{88D277FB-0AF3-49FF-9894-F21D1D128D53}"/>
              </a:ext>
            </a:extLst>
          </p:cNvPr>
          <p:cNvSpPr/>
          <p:nvPr/>
        </p:nvSpPr>
        <p:spPr>
          <a:xfrm flipH="1">
            <a:off x="6734498" y="6021119"/>
            <a:ext cx="2322702"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sp>
        <p:nvSpPr>
          <p:cNvPr id="42" name="Oval 41">
            <a:extLst>
              <a:ext uri="{FF2B5EF4-FFF2-40B4-BE49-F238E27FC236}">
                <a16:creationId xmlns:a16="http://schemas.microsoft.com/office/drawing/2014/main" id="{3F1B2FFA-01FC-43A9-AD89-56F95B620134}"/>
              </a:ext>
            </a:extLst>
          </p:cNvPr>
          <p:cNvSpPr/>
          <p:nvPr/>
        </p:nvSpPr>
        <p:spPr>
          <a:xfrm flipH="1">
            <a:off x="9982709" y="1500652"/>
            <a:ext cx="2075397" cy="8504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culture of violence</a:t>
            </a:r>
            <a:endParaRPr lang="en-US" sz="1600" dirty="0">
              <a:solidFill>
                <a:sysClr val="windowText" lastClr="000000"/>
              </a:solidFill>
              <a:latin typeface="Gill Sans Nova" panose="020B0602020104020203" pitchFamily="34" charset="0"/>
            </a:endParaRPr>
          </a:p>
        </p:txBody>
      </p:sp>
      <p:sp>
        <p:nvSpPr>
          <p:cNvPr id="49" name="Oval 48">
            <a:extLst>
              <a:ext uri="{FF2B5EF4-FFF2-40B4-BE49-F238E27FC236}">
                <a16:creationId xmlns:a16="http://schemas.microsoft.com/office/drawing/2014/main" id="{129F3B97-D2A8-412C-8CFF-5E05E80B5BB9}"/>
              </a:ext>
            </a:extLst>
          </p:cNvPr>
          <p:cNvSpPr/>
          <p:nvPr/>
        </p:nvSpPr>
        <p:spPr>
          <a:xfrm flipH="1">
            <a:off x="5093758" y="4141079"/>
            <a:ext cx="3129639" cy="135612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ysClr val="windowText" lastClr="000000"/>
                </a:solidFill>
                <a:latin typeface="Gill Sans Nova" panose="020B0602020104020203" pitchFamily="34" charset="0"/>
              </a:rPr>
              <a:t>racial bias in law &amp; sentencing</a:t>
            </a:r>
            <a:endParaRPr lang="en-US" sz="1600" dirty="0">
              <a:solidFill>
                <a:sysClr val="windowText" lastClr="000000"/>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CB99D68E-640F-403D-8BBC-6420D362A2E5}"/>
              </a:ext>
            </a:extLst>
          </p:cNvPr>
          <p:cNvCxnSpPr>
            <a:cxnSpLocks/>
            <a:stCxn id="42" idx="4"/>
            <a:endCxn id="59" idx="1"/>
          </p:cNvCxnSpPr>
          <p:nvPr/>
        </p:nvCxnSpPr>
        <p:spPr>
          <a:xfrm flipH="1">
            <a:off x="10513962" y="2351117"/>
            <a:ext cx="506445" cy="489753"/>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BD6E2DF-44CF-4A1B-B8BE-F7A541ADEDD9}"/>
              </a:ext>
            </a:extLst>
          </p:cNvPr>
          <p:cNvCxnSpPr>
            <a:cxnSpLocks/>
            <a:stCxn id="59" idx="4"/>
            <a:endCxn id="61" idx="0"/>
          </p:cNvCxnSpPr>
          <p:nvPr/>
        </p:nvCxnSpPr>
        <p:spPr>
          <a:xfrm flipH="1">
            <a:off x="7895849" y="3867358"/>
            <a:ext cx="1840019" cy="2153761"/>
          </a:xfrm>
          <a:prstGeom prst="straightConnector1">
            <a:avLst/>
          </a:prstGeom>
          <a:ln w="381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1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F90C392-751B-40B3-9537-BFEB0A5ECAE7}"/>
              </a:ext>
            </a:extLst>
          </p:cNvPr>
          <p:cNvGrpSpPr/>
          <p:nvPr/>
        </p:nvGrpSpPr>
        <p:grpSpPr>
          <a:xfrm>
            <a:off x="9185811" y="979714"/>
            <a:ext cx="2178050" cy="2931397"/>
            <a:chOff x="9258383" y="2692400"/>
            <a:chExt cx="2178050" cy="2931397"/>
          </a:xfrm>
        </p:grpSpPr>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nvGrpSpPr>
          <p:cNvPr id="18" name="Group 17">
            <a:extLst>
              <a:ext uri="{FF2B5EF4-FFF2-40B4-BE49-F238E27FC236}">
                <a16:creationId xmlns:a16="http://schemas.microsoft.com/office/drawing/2014/main" id="{4B85E223-2D19-4D71-9575-1D0627389C78}"/>
              </a:ext>
            </a:extLst>
          </p:cNvPr>
          <p:cNvGrpSpPr/>
          <p:nvPr/>
        </p:nvGrpSpPr>
        <p:grpSpPr>
          <a:xfrm>
            <a:off x="759195" y="1017485"/>
            <a:ext cx="2057068" cy="3347206"/>
            <a:chOff x="831767" y="2730171"/>
            <a:chExt cx="2057068" cy="3347206"/>
          </a:xfrm>
        </p:grpSpPr>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grpSp>
      <p:grpSp>
        <p:nvGrpSpPr>
          <p:cNvPr id="16" name="Group 15">
            <a:extLst>
              <a:ext uri="{FF2B5EF4-FFF2-40B4-BE49-F238E27FC236}">
                <a16:creationId xmlns:a16="http://schemas.microsoft.com/office/drawing/2014/main" id="{A1266135-9585-41D1-AF3C-A2467EC29F78}"/>
              </a:ext>
            </a:extLst>
          </p:cNvPr>
          <p:cNvGrpSpPr/>
          <p:nvPr/>
        </p:nvGrpSpPr>
        <p:grpSpPr>
          <a:xfrm>
            <a:off x="3289877" y="1262777"/>
            <a:ext cx="5467101" cy="3558259"/>
            <a:chOff x="3362449" y="2975463"/>
            <a:chExt cx="5467101" cy="3558259"/>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F7CE5B7F-5D06-4121-AE27-1F58D7AA913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sp>
        <p:nvSpPr>
          <p:cNvPr id="20" name="Title 1">
            <a:extLst>
              <a:ext uri="{FF2B5EF4-FFF2-40B4-BE49-F238E27FC236}">
                <a16:creationId xmlns:a16="http://schemas.microsoft.com/office/drawing/2014/main" id="{F68D88E7-937B-4202-BBDF-93D92164283F}"/>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Looking at construals by the type of cause cited</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5" name="Oval 24">
            <a:extLst>
              <a:ext uri="{FF2B5EF4-FFF2-40B4-BE49-F238E27FC236}">
                <a16:creationId xmlns:a16="http://schemas.microsoft.com/office/drawing/2014/main" id="{8623D6D8-0979-4336-9A80-8DEFD19A0BD4}"/>
              </a:ext>
            </a:extLst>
          </p:cNvPr>
          <p:cNvSpPr/>
          <p:nvPr/>
        </p:nvSpPr>
        <p:spPr>
          <a:xfrm flipH="1">
            <a:off x="4850786" y="5461996"/>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property</a:t>
            </a:r>
          </a:p>
        </p:txBody>
      </p:sp>
      <p:cxnSp>
        <p:nvCxnSpPr>
          <p:cNvPr id="26" name="Straight Arrow Connector 25">
            <a:extLst>
              <a:ext uri="{FF2B5EF4-FFF2-40B4-BE49-F238E27FC236}">
                <a16:creationId xmlns:a16="http://schemas.microsoft.com/office/drawing/2014/main" id="{64B6E75F-93E0-407D-A3A5-5A2962648686}"/>
              </a:ext>
            </a:extLst>
          </p:cNvPr>
          <p:cNvCxnSpPr>
            <a:cxnSpLocks/>
          </p:cNvCxnSpPr>
          <p:nvPr/>
        </p:nvCxnSpPr>
        <p:spPr>
          <a:xfrm>
            <a:off x="5997883" y="496958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3AFFE29-D01E-438E-B365-8E5E12328A5B}"/>
              </a:ext>
            </a:extLst>
          </p:cNvPr>
          <p:cNvSpPr/>
          <p:nvPr/>
        </p:nvSpPr>
        <p:spPr>
          <a:xfrm flipH="1">
            <a:off x="5017033" y="4618707"/>
            <a:ext cx="513058" cy="462452"/>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28" name="Oval 27">
            <a:extLst>
              <a:ext uri="{FF2B5EF4-FFF2-40B4-BE49-F238E27FC236}">
                <a16:creationId xmlns:a16="http://schemas.microsoft.com/office/drawing/2014/main" id="{643D0C0E-A3E2-4B7E-A7F7-545E7081060A}"/>
              </a:ext>
            </a:extLst>
          </p:cNvPr>
          <p:cNvSpPr/>
          <p:nvPr/>
        </p:nvSpPr>
        <p:spPr>
          <a:xfrm flipH="1">
            <a:off x="6562744" y="4598937"/>
            <a:ext cx="513058" cy="462452"/>
          </a:xfrm>
          <a:prstGeom prst="ellipse">
            <a:avLst/>
          </a:prstGeom>
          <a:solidFill>
            <a:srgbClr val="FFE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29" name="Oval 28">
            <a:extLst>
              <a:ext uri="{FF2B5EF4-FFF2-40B4-BE49-F238E27FC236}">
                <a16:creationId xmlns:a16="http://schemas.microsoft.com/office/drawing/2014/main" id="{40FF3B7B-B06A-4BB0-96F3-30ED4662695B}"/>
              </a:ext>
            </a:extLst>
          </p:cNvPr>
          <p:cNvSpPr/>
          <p:nvPr/>
        </p:nvSpPr>
        <p:spPr>
          <a:xfrm flipH="1">
            <a:off x="5766898" y="4618707"/>
            <a:ext cx="513058" cy="462452"/>
          </a:xfrm>
          <a:prstGeom prst="ellips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cxnSp>
        <p:nvCxnSpPr>
          <p:cNvPr id="30" name="Straight Arrow Connector 29">
            <a:extLst>
              <a:ext uri="{FF2B5EF4-FFF2-40B4-BE49-F238E27FC236}">
                <a16:creationId xmlns:a16="http://schemas.microsoft.com/office/drawing/2014/main" id="{2BEBCFB9-A5A9-4076-9473-F569ECC6BE29}"/>
              </a:ext>
            </a:extLst>
          </p:cNvPr>
          <p:cNvCxnSpPr>
            <a:cxnSpLocks/>
          </p:cNvCxnSpPr>
          <p:nvPr/>
        </p:nvCxnSpPr>
        <p:spPr>
          <a:xfrm>
            <a:off x="6832669" y="503874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A7870E6-8A6F-4FAF-89F1-3D9383336C69}"/>
              </a:ext>
            </a:extLst>
          </p:cNvPr>
          <p:cNvCxnSpPr>
            <a:cxnSpLocks/>
          </p:cNvCxnSpPr>
          <p:nvPr/>
        </p:nvCxnSpPr>
        <p:spPr>
          <a:xfrm>
            <a:off x="5291988" y="5038746"/>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485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6C220DC9-9BAB-4AD8-92A4-9F9ED6188FA1}"/>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ape&#10;&#10;Description automatically generated">
            <a:extLst>
              <a:ext uri="{FF2B5EF4-FFF2-40B4-BE49-F238E27FC236}">
                <a16:creationId xmlns:a16="http://schemas.microsoft.com/office/drawing/2014/main" id="{A8B4F3FF-C370-409E-AFDA-AEDAFE612776}"/>
              </a:ext>
            </a:extLst>
          </p:cNvPr>
          <p:cNvPicPr>
            <a:picLocks noChangeAspect="1"/>
          </p:cNvPicPr>
          <p:nvPr/>
        </p:nvPicPr>
        <p:blipFill rotWithShape="1">
          <a:blip r:embed="rId3">
            <a:duotone>
              <a:schemeClr val="accent3">
                <a:shade val="45000"/>
                <a:satMod val="135000"/>
              </a:schemeClr>
              <a:prstClr val="white"/>
            </a:duotone>
            <a:extLst>
              <a:ext uri="{BEBA8EAE-BF5A-486C-A8C5-ECC9F3942E4B}">
                <a14:imgProps xmlns:a14="http://schemas.microsoft.com/office/drawing/2010/main">
                  <a14:imgLayer r:embed="rId4">
                    <a14:imgEffect>
                      <a14:brightnessContrast bright="1000"/>
                    </a14:imgEffect>
                  </a14:imgLayer>
                </a14:imgProps>
              </a:ext>
            </a:extLst>
          </a:blip>
          <a:srcRect l="32963" r="31296" b="14815"/>
          <a:stretch/>
        </p:blipFill>
        <p:spPr>
          <a:xfrm>
            <a:off x="5508791" y="2975463"/>
            <a:ext cx="927100" cy="2209668"/>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5">
            <a:duotone>
              <a:schemeClr val="accent3">
                <a:shade val="45000"/>
                <a:satMod val="135000"/>
              </a:schemeClr>
              <a:prstClr val="white"/>
            </a:duotone>
          </a:blip>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5">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5">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5">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5">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299A20DF-5778-49C3-8D3A-8E29EA4AA70E}"/>
              </a:ext>
            </a:extLst>
          </p:cNvPr>
          <p:cNvSpPr txBox="1">
            <a:spLocks/>
          </p:cNvSpPr>
          <p:nvPr/>
        </p:nvSpPr>
        <p:spPr>
          <a:xfrm>
            <a:off x="2499470" y="962237"/>
            <a:ext cx="7508131" cy="1508538"/>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300" dirty="0">
                <a:solidFill>
                  <a:schemeClr val="tx1"/>
                </a:solidFill>
                <a:latin typeface="Gill Sans Nova" panose="020B0602020104020203" pitchFamily="34" charset="0"/>
                <a:cs typeface="Helvetica" panose="020B0604020202020204" pitchFamily="34" charset="0"/>
              </a:rPr>
              <a:t>causes internal to individuals in group</a:t>
            </a:r>
          </a:p>
          <a:p>
            <a:pPr algn="ctr">
              <a:lnSpc>
                <a:spcPct val="100000"/>
              </a:lnSpc>
            </a:pPr>
            <a:r>
              <a:rPr lang="en-US"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p>
          <a:p>
            <a:pPr algn="ctr">
              <a:lnSpc>
                <a:spcPct val="100000"/>
              </a:lnSpc>
            </a:pPr>
            <a:r>
              <a:rPr lang="en-US" sz="3000" dirty="0">
                <a:solidFill>
                  <a:schemeClr val="bg1">
                    <a:lumMod val="50000"/>
                  </a:schemeClr>
                </a:solidFill>
                <a:latin typeface="Gill Sans Nova" panose="020B0602020104020203" pitchFamily="34" charset="0"/>
                <a:cs typeface="Helvetica" panose="020B0604020202020204" pitchFamily="34" charset="0"/>
              </a:rPr>
              <a:t>(including biological essentialism)</a:t>
            </a:r>
          </a:p>
        </p:txBody>
      </p:sp>
      <p:sp>
        <p:nvSpPr>
          <p:cNvPr id="16" name="Oval 15">
            <a:extLst>
              <a:ext uri="{FF2B5EF4-FFF2-40B4-BE49-F238E27FC236}">
                <a16:creationId xmlns:a16="http://schemas.microsoft.com/office/drawing/2014/main" id="{105C2784-3751-44F5-B00C-C98D7CF2001C}"/>
              </a:ext>
            </a:extLst>
          </p:cNvPr>
          <p:cNvSpPr/>
          <p:nvPr/>
        </p:nvSpPr>
        <p:spPr>
          <a:xfrm flipH="1">
            <a:off x="6177341" y="6128363"/>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7" name="Straight Arrow Connector 16">
            <a:extLst>
              <a:ext uri="{FF2B5EF4-FFF2-40B4-BE49-F238E27FC236}">
                <a16:creationId xmlns:a16="http://schemas.microsoft.com/office/drawing/2014/main" id="{FF1BEBE0-2D9F-4801-979B-A4147386FA29}"/>
              </a:ext>
            </a:extLst>
          </p:cNvPr>
          <p:cNvCxnSpPr>
            <a:cxnSpLocks/>
          </p:cNvCxnSpPr>
          <p:nvPr/>
        </p:nvCxnSpPr>
        <p:spPr>
          <a:xfrm>
            <a:off x="7324438" y="5635950"/>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763C7785-75C4-449B-8C9F-C70FD5784471}"/>
              </a:ext>
            </a:extLst>
          </p:cNvPr>
          <p:cNvSpPr/>
          <p:nvPr/>
        </p:nvSpPr>
        <p:spPr>
          <a:xfrm flipH="1">
            <a:off x="6332580" y="4963936"/>
            <a:ext cx="1997734" cy="725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criminal disposition</a:t>
            </a:r>
            <a:endParaRPr lang="en-US" sz="1400" dirty="0">
              <a:solidFill>
                <a:sysClr val="windowText" lastClr="000000"/>
              </a:solidFill>
              <a:latin typeface="Gill Sans Nova" panose="020B0602020104020203" pitchFamily="34" charset="0"/>
            </a:endParaRPr>
          </a:p>
        </p:txBody>
      </p:sp>
      <p:sp>
        <p:nvSpPr>
          <p:cNvPr id="19" name="Oval 18">
            <a:extLst>
              <a:ext uri="{FF2B5EF4-FFF2-40B4-BE49-F238E27FC236}">
                <a16:creationId xmlns:a16="http://schemas.microsoft.com/office/drawing/2014/main" id="{B3210546-11BE-440B-89EC-7B34058B6DA7}"/>
              </a:ext>
            </a:extLst>
          </p:cNvPr>
          <p:cNvSpPr/>
          <p:nvPr/>
        </p:nvSpPr>
        <p:spPr>
          <a:xfrm flipH="1">
            <a:off x="3745668" y="6139566"/>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0" name="Straight Arrow Connector 19">
            <a:extLst>
              <a:ext uri="{FF2B5EF4-FFF2-40B4-BE49-F238E27FC236}">
                <a16:creationId xmlns:a16="http://schemas.microsoft.com/office/drawing/2014/main" id="{203FC0AF-E748-46B4-A590-6FBA9A366565}"/>
              </a:ext>
            </a:extLst>
          </p:cNvPr>
          <p:cNvCxnSpPr>
            <a:cxnSpLocks/>
          </p:cNvCxnSpPr>
          <p:nvPr/>
        </p:nvCxnSpPr>
        <p:spPr>
          <a:xfrm>
            <a:off x="4892765" y="5647153"/>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A34D453-A740-4DA5-AF28-F6A1EBD898A1}"/>
              </a:ext>
            </a:extLst>
          </p:cNvPr>
          <p:cNvSpPr/>
          <p:nvPr/>
        </p:nvSpPr>
        <p:spPr>
          <a:xfrm flipH="1">
            <a:off x="3900907" y="4975139"/>
            <a:ext cx="1997734" cy="725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biologically vulnerable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6428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2F1BE02-96B3-473D-9FA4-C417FC8F6A03}"/>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3" name="Title 1">
            <a:extLst>
              <a:ext uri="{FF2B5EF4-FFF2-40B4-BE49-F238E27FC236}">
                <a16:creationId xmlns:a16="http://schemas.microsoft.com/office/drawing/2014/main" id="{A93977CE-CCE9-419C-8C63-2B35D5C1072A}"/>
              </a:ext>
            </a:extLst>
          </p:cNvPr>
          <p:cNvSpPr txBox="1">
            <a:spLocks/>
          </p:cNvSpPr>
          <p:nvPr/>
        </p:nvSpPr>
        <p:spPr>
          <a:xfrm>
            <a:off x="2868717" y="692643"/>
            <a:ext cx="6389666" cy="2109517"/>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gn="ctr">
              <a:lnSpc>
                <a:spcPct val="100000"/>
              </a:lnSpc>
            </a:pPr>
            <a:r>
              <a:rPr lang="en-US" sz="45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pic>
        <p:nvPicPr>
          <p:cNvPr id="4" name="Picture 3" descr="A picture containing shape&#10;&#10;Description automatically generated">
            <a:extLst>
              <a:ext uri="{FF2B5EF4-FFF2-40B4-BE49-F238E27FC236}">
                <a16:creationId xmlns:a16="http://schemas.microsoft.com/office/drawing/2014/main" id="{C0F18C2D-3116-4D0B-83B4-6E4EFC54EF95}"/>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sp>
        <p:nvSpPr>
          <p:cNvPr id="14" name="Oval 13">
            <a:extLst>
              <a:ext uri="{FF2B5EF4-FFF2-40B4-BE49-F238E27FC236}">
                <a16:creationId xmlns:a16="http://schemas.microsoft.com/office/drawing/2014/main" id="{7B3BC2B9-18B3-4CB6-B8E0-BCE048199752}"/>
              </a:ext>
            </a:extLst>
          </p:cNvPr>
          <p:cNvSpPr/>
          <p:nvPr/>
        </p:nvSpPr>
        <p:spPr>
          <a:xfrm flipH="1">
            <a:off x="7221362" y="6077377"/>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15" name="Straight Arrow Connector 14">
            <a:extLst>
              <a:ext uri="{FF2B5EF4-FFF2-40B4-BE49-F238E27FC236}">
                <a16:creationId xmlns:a16="http://schemas.microsoft.com/office/drawing/2014/main" id="{89D06974-94DD-4C18-BEFA-B34ED0655010}"/>
              </a:ext>
            </a:extLst>
          </p:cNvPr>
          <p:cNvCxnSpPr>
            <a:cxnSpLocks/>
          </p:cNvCxnSpPr>
          <p:nvPr/>
        </p:nvCxnSpPr>
        <p:spPr>
          <a:xfrm>
            <a:off x="8368459"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9D7A8453-F87D-4842-9C12-71A4EAA71003}"/>
              </a:ext>
            </a:extLst>
          </p:cNvPr>
          <p:cNvSpPr/>
          <p:nvPr/>
        </p:nvSpPr>
        <p:spPr>
          <a:xfrm flipH="1">
            <a:off x="7376601" y="4912950"/>
            <a:ext cx="1997734" cy="725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culture of violence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89993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Visualization | CDC">
            <a:extLst>
              <a:ext uri="{FF2B5EF4-FFF2-40B4-BE49-F238E27FC236}">
                <a16:creationId xmlns:a16="http://schemas.microsoft.com/office/drawing/2014/main" id="{3DD8177E-BBDC-4D46-9A3E-E8A6B192A4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07" y="1623120"/>
            <a:ext cx="10287000" cy="5786438"/>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6992BEC4-7954-46C8-8C00-C0630198668E}"/>
              </a:ext>
            </a:extLst>
          </p:cNvPr>
          <p:cNvSpPr/>
          <p:nvPr/>
        </p:nvSpPr>
        <p:spPr>
          <a:xfrm>
            <a:off x="8108516" y="5079193"/>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2B36D2F-B317-4C74-928D-CE348C53EFCD}"/>
              </a:ext>
            </a:extLst>
          </p:cNvPr>
          <p:cNvSpPr/>
          <p:nvPr/>
        </p:nvSpPr>
        <p:spPr>
          <a:xfrm>
            <a:off x="5816600" y="2617746"/>
            <a:ext cx="4965700" cy="2003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7C59C65C-B19B-4217-841A-FED224B972C6}"/>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2" name="Rectangle: Rounded Corners 1">
            <a:extLst>
              <a:ext uri="{FF2B5EF4-FFF2-40B4-BE49-F238E27FC236}">
                <a16:creationId xmlns:a16="http://schemas.microsoft.com/office/drawing/2014/main" id="{128414ED-0F2E-4A9D-949B-F974773B1E47}"/>
              </a:ext>
            </a:extLst>
          </p:cNvPr>
          <p:cNvSpPr/>
          <p:nvPr/>
        </p:nvSpPr>
        <p:spPr>
          <a:xfrm>
            <a:off x="430598" y="2726422"/>
            <a:ext cx="5207000" cy="3924300"/>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D5D6BB1B-45A1-4EB7-B1C2-CA24B741448A}"/>
              </a:ext>
            </a:extLst>
          </p:cNvPr>
          <p:cNvGrpSpPr/>
          <p:nvPr/>
        </p:nvGrpSpPr>
        <p:grpSpPr>
          <a:xfrm>
            <a:off x="10605702" y="2724845"/>
            <a:ext cx="1457724" cy="1447799"/>
            <a:chOff x="10605702" y="2724845"/>
            <a:chExt cx="1457724" cy="1447799"/>
          </a:xfrm>
        </p:grpSpPr>
        <p:sp>
          <p:nvSpPr>
            <p:cNvPr id="36" name="Oval 35">
              <a:extLst>
                <a:ext uri="{FF2B5EF4-FFF2-40B4-BE49-F238E27FC236}">
                  <a16:creationId xmlns:a16="http://schemas.microsoft.com/office/drawing/2014/main" id="{C434864A-1C29-49DA-9EB6-917BD8625FAA}"/>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F0C076E2-9E32-4E3C-BBEB-67639574FA98}"/>
                </a:ext>
              </a:extLst>
            </p:cNvPr>
            <p:cNvGrpSpPr/>
            <p:nvPr/>
          </p:nvGrpSpPr>
          <p:grpSpPr>
            <a:xfrm flipH="1">
              <a:off x="10756624" y="2724845"/>
              <a:ext cx="1059520" cy="1300122"/>
              <a:chOff x="9347996" y="3061105"/>
              <a:chExt cx="2088437" cy="2562692"/>
            </a:xfrm>
          </p:grpSpPr>
          <p:pic>
            <p:nvPicPr>
              <p:cNvPr id="22" name="Picture 21" descr="A picture containing shape&#10;&#10;Description automatically generated">
                <a:extLst>
                  <a:ext uri="{FF2B5EF4-FFF2-40B4-BE49-F238E27FC236}">
                    <a16:creationId xmlns:a16="http://schemas.microsoft.com/office/drawing/2014/main" id="{9C50E564-8E0D-4679-822A-833F11DC8AF2}"/>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23" name="Picture 22" descr="A picture containing shape&#10;&#10;Description automatically generated">
                <a:extLst>
                  <a:ext uri="{FF2B5EF4-FFF2-40B4-BE49-F238E27FC236}">
                    <a16:creationId xmlns:a16="http://schemas.microsoft.com/office/drawing/2014/main" id="{FC533DB0-2828-43FE-9795-7021E56B7893}"/>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2" name="Group 31">
            <a:extLst>
              <a:ext uri="{FF2B5EF4-FFF2-40B4-BE49-F238E27FC236}">
                <a16:creationId xmlns:a16="http://schemas.microsoft.com/office/drawing/2014/main" id="{B4594C2F-8B3E-40D5-ABB5-E3FA93C8862E}"/>
              </a:ext>
            </a:extLst>
          </p:cNvPr>
          <p:cNvGrpSpPr/>
          <p:nvPr/>
        </p:nvGrpSpPr>
        <p:grpSpPr>
          <a:xfrm>
            <a:off x="7742001" y="2674571"/>
            <a:ext cx="2773607" cy="1805200"/>
            <a:chOff x="7742001" y="2674571"/>
            <a:chExt cx="2773607" cy="1805200"/>
          </a:xfrm>
        </p:grpSpPr>
        <p:sp>
          <p:nvSpPr>
            <p:cNvPr id="28" name="Oval 27">
              <a:extLst>
                <a:ext uri="{FF2B5EF4-FFF2-40B4-BE49-F238E27FC236}">
                  <a16:creationId xmlns:a16="http://schemas.microsoft.com/office/drawing/2014/main" id="{A9AFD6CB-C4C6-44DC-AC79-BF0415743044}"/>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descr="A picture containing shape&#10;&#10;Description automatically generated">
              <a:extLst>
                <a:ext uri="{FF2B5EF4-FFF2-40B4-BE49-F238E27FC236}">
                  <a16:creationId xmlns:a16="http://schemas.microsoft.com/office/drawing/2014/main" id="{4AECEE70-A4D3-42E2-8D01-02A1B17B460C}"/>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30" name="Picture 29" descr="A picture containing shape&#10;&#10;Description automatically generated">
              <a:extLst>
                <a:ext uri="{FF2B5EF4-FFF2-40B4-BE49-F238E27FC236}">
                  <a16:creationId xmlns:a16="http://schemas.microsoft.com/office/drawing/2014/main" id="{7603CE9E-5142-43AA-9C5A-CDE7A0D29568}"/>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31" name="Picture 30" descr="A picture containing shape&#10;&#10;Description automatically generated">
              <a:extLst>
                <a:ext uri="{FF2B5EF4-FFF2-40B4-BE49-F238E27FC236}">
                  <a16:creationId xmlns:a16="http://schemas.microsoft.com/office/drawing/2014/main" id="{A9579906-33A6-454D-8091-24D4E6E127B1}"/>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33" name="Rectangle 32">
            <a:extLst>
              <a:ext uri="{FF2B5EF4-FFF2-40B4-BE49-F238E27FC236}">
                <a16:creationId xmlns:a16="http://schemas.microsoft.com/office/drawing/2014/main" id="{1C84B103-DE39-412C-9CEF-52C37157BB62}"/>
              </a:ext>
            </a:extLst>
          </p:cNvPr>
          <p:cNvSpPr/>
          <p:nvPr/>
        </p:nvSpPr>
        <p:spPr>
          <a:xfrm>
            <a:off x="8271149" y="4905730"/>
            <a:ext cx="2511151" cy="9217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1C18904-FA39-4C66-A8AE-32A1D32C084C}"/>
              </a:ext>
            </a:extLst>
          </p:cNvPr>
          <p:cNvSpPr/>
          <p:nvPr/>
        </p:nvSpPr>
        <p:spPr>
          <a:xfrm flipH="1">
            <a:off x="8170607" y="4785666"/>
            <a:ext cx="1916393" cy="860051"/>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41F8BB22-CD91-4DD3-AB29-D71F0461E747}"/>
              </a:ext>
            </a:extLst>
          </p:cNvPr>
          <p:cNvCxnSpPr>
            <a:cxnSpLocks/>
            <a:stCxn id="28" idx="4"/>
            <a:endCxn id="34" idx="0"/>
          </p:cNvCxnSpPr>
          <p:nvPr/>
        </p:nvCxnSpPr>
        <p:spPr>
          <a:xfrm flipH="1">
            <a:off x="9128803" y="4479771"/>
            <a:ext cx="1" cy="3058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E93C0A0-651E-4642-8664-8EE59FDBBC3D}"/>
              </a:ext>
            </a:extLst>
          </p:cNvPr>
          <p:cNvGrpSpPr/>
          <p:nvPr/>
        </p:nvGrpSpPr>
        <p:grpSpPr>
          <a:xfrm>
            <a:off x="6201313" y="2718329"/>
            <a:ext cx="1457724" cy="1532774"/>
            <a:chOff x="6201313" y="2718329"/>
            <a:chExt cx="1457724" cy="1532774"/>
          </a:xfrm>
        </p:grpSpPr>
        <p:sp>
          <p:nvSpPr>
            <p:cNvPr id="38" name="Oval 37">
              <a:extLst>
                <a:ext uri="{FF2B5EF4-FFF2-40B4-BE49-F238E27FC236}">
                  <a16:creationId xmlns:a16="http://schemas.microsoft.com/office/drawing/2014/main" id="{DBE5D23A-F43D-440D-9565-AC3B1D2E4FE4}"/>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4A08095E-2BD0-4E0A-8B4C-D28A06D56552}"/>
                </a:ext>
              </a:extLst>
            </p:cNvPr>
            <p:cNvGrpSpPr/>
            <p:nvPr/>
          </p:nvGrpSpPr>
          <p:grpSpPr>
            <a:xfrm flipH="1">
              <a:off x="6505148" y="2718329"/>
              <a:ext cx="988882" cy="1332509"/>
              <a:chOff x="1003384" y="3002960"/>
              <a:chExt cx="1949201" cy="2626529"/>
            </a:xfrm>
          </p:grpSpPr>
          <p:pic>
            <p:nvPicPr>
              <p:cNvPr id="25" name="Picture 24" descr="A picture containing shape&#10;&#10;Description automatically generated">
                <a:extLst>
                  <a:ext uri="{FF2B5EF4-FFF2-40B4-BE49-F238E27FC236}">
                    <a16:creationId xmlns:a16="http://schemas.microsoft.com/office/drawing/2014/main" id="{B721D797-1AA6-43BC-ABD7-6F06000EDD61}"/>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26" name="Picture 25" descr="A picture containing shape&#10;&#10;Description automatically generated">
                <a:extLst>
                  <a:ext uri="{FF2B5EF4-FFF2-40B4-BE49-F238E27FC236}">
                    <a16:creationId xmlns:a16="http://schemas.microsoft.com/office/drawing/2014/main" id="{EEB35B78-B033-4F09-B1A9-ACA5F294101F}"/>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pic>
        <p:nvPicPr>
          <p:cNvPr id="43" name="Picture 2" descr="Data Visualization | CDC">
            <a:extLst>
              <a:ext uri="{FF2B5EF4-FFF2-40B4-BE49-F238E27FC236}">
                <a16:creationId xmlns:a16="http://schemas.microsoft.com/office/drawing/2014/main" id="{9B2CAAD6-DCAA-4720-AB8B-AA5AC8F9EA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359" t="71592" b="19874"/>
          <a:stretch/>
        </p:blipFill>
        <p:spPr bwMode="auto">
          <a:xfrm>
            <a:off x="9965756" y="6284547"/>
            <a:ext cx="2226244" cy="493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59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500"/>
                                        <p:tgtEl>
                                          <p:spTgt spid="3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shape&#10;&#10;Description automatically generated">
            <a:extLst>
              <a:ext uri="{FF2B5EF4-FFF2-40B4-BE49-F238E27FC236}">
                <a16:creationId xmlns:a16="http://schemas.microsoft.com/office/drawing/2014/main" id="{26EABA91-E7D2-47C0-9108-24279BDA6663}"/>
              </a:ext>
            </a:extLst>
          </p:cNvPr>
          <p:cNvPicPr>
            <a:picLocks noChangeAspect="1"/>
          </p:cNvPicPr>
          <p:nvPr/>
        </p:nvPicPr>
        <p:blipFill rotWithShape="1">
          <a:blip r:embed="rId3"/>
          <a:srcRect b="13095"/>
          <a:stretch/>
        </p:blipFill>
        <p:spPr>
          <a:xfrm flipH="1">
            <a:off x="9107718" y="-48184"/>
            <a:ext cx="1828632" cy="1589168"/>
          </a:xfrm>
          <a:prstGeom prst="rect">
            <a:avLst/>
          </a:prstGeom>
        </p:spPr>
      </p:pic>
      <p:sp>
        <p:nvSpPr>
          <p:cNvPr id="24" name="Freeform: Shape 23">
            <a:extLst>
              <a:ext uri="{FF2B5EF4-FFF2-40B4-BE49-F238E27FC236}">
                <a16:creationId xmlns:a16="http://schemas.microsoft.com/office/drawing/2014/main" id="{E6D14B4A-56CA-4115-94DA-42A6C351BBB0}"/>
              </a:ext>
            </a:extLst>
          </p:cNvPr>
          <p:cNvSpPr/>
          <p:nvPr/>
        </p:nvSpPr>
        <p:spPr>
          <a:xfrm>
            <a:off x="4787900" y="929672"/>
            <a:ext cx="5283200" cy="4470400"/>
          </a:xfrm>
          <a:custGeom>
            <a:avLst/>
            <a:gdLst>
              <a:gd name="connsiteX0" fmla="*/ 4953000 w 5283200"/>
              <a:gd name="connsiteY0" fmla="*/ 0 h 4470400"/>
              <a:gd name="connsiteX1" fmla="*/ 0 w 5283200"/>
              <a:gd name="connsiteY1" fmla="*/ 3911600 h 4470400"/>
              <a:gd name="connsiteX2" fmla="*/ 12700 w 5283200"/>
              <a:gd name="connsiteY2" fmla="*/ 4152900 h 4470400"/>
              <a:gd name="connsiteX3" fmla="*/ 25400 w 5283200"/>
              <a:gd name="connsiteY3" fmla="*/ 4191000 h 4470400"/>
              <a:gd name="connsiteX4" fmla="*/ 63500 w 5283200"/>
              <a:gd name="connsiteY4" fmla="*/ 4229100 h 4470400"/>
              <a:gd name="connsiteX5" fmla="*/ 127000 w 5283200"/>
              <a:gd name="connsiteY5" fmla="*/ 4292600 h 4470400"/>
              <a:gd name="connsiteX6" fmla="*/ 165100 w 5283200"/>
              <a:gd name="connsiteY6" fmla="*/ 4305300 h 4470400"/>
              <a:gd name="connsiteX7" fmla="*/ 215900 w 5283200"/>
              <a:gd name="connsiteY7" fmla="*/ 4330700 h 4470400"/>
              <a:gd name="connsiteX8" fmla="*/ 254000 w 5283200"/>
              <a:gd name="connsiteY8" fmla="*/ 4343400 h 4470400"/>
              <a:gd name="connsiteX9" fmla="*/ 355600 w 5283200"/>
              <a:gd name="connsiteY9" fmla="*/ 4381500 h 4470400"/>
              <a:gd name="connsiteX10" fmla="*/ 673100 w 5283200"/>
              <a:gd name="connsiteY10" fmla="*/ 4394200 h 4470400"/>
              <a:gd name="connsiteX11" fmla="*/ 901700 w 5283200"/>
              <a:gd name="connsiteY11" fmla="*/ 4419600 h 4470400"/>
              <a:gd name="connsiteX12" fmla="*/ 990600 w 5283200"/>
              <a:gd name="connsiteY12" fmla="*/ 4445000 h 4470400"/>
              <a:gd name="connsiteX13" fmla="*/ 1066800 w 5283200"/>
              <a:gd name="connsiteY13" fmla="*/ 4470400 h 4470400"/>
              <a:gd name="connsiteX14" fmla="*/ 1689100 w 5283200"/>
              <a:gd name="connsiteY14" fmla="*/ 4457700 h 4470400"/>
              <a:gd name="connsiteX15" fmla="*/ 1727200 w 5283200"/>
              <a:gd name="connsiteY15" fmla="*/ 4445000 h 4470400"/>
              <a:gd name="connsiteX16" fmla="*/ 1778000 w 5283200"/>
              <a:gd name="connsiteY16" fmla="*/ 4432300 h 4470400"/>
              <a:gd name="connsiteX17" fmla="*/ 1816100 w 5283200"/>
              <a:gd name="connsiteY17" fmla="*/ 4406900 h 4470400"/>
              <a:gd name="connsiteX18" fmla="*/ 1955800 w 5283200"/>
              <a:gd name="connsiteY18" fmla="*/ 4381500 h 4470400"/>
              <a:gd name="connsiteX19" fmla="*/ 2070100 w 5283200"/>
              <a:gd name="connsiteY19" fmla="*/ 4318000 h 4470400"/>
              <a:gd name="connsiteX20" fmla="*/ 2108200 w 5283200"/>
              <a:gd name="connsiteY20" fmla="*/ 4305300 h 4470400"/>
              <a:gd name="connsiteX21" fmla="*/ 2146300 w 5283200"/>
              <a:gd name="connsiteY21" fmla="*/ 4267200 h 4470400"/>
              <a:gd name="connsiteX22" fmla="*/ 2171700 w 5283200"/>
              <a:gd name="connsiteY22" fmla="*/ 4216400 h 4470400"/>
              <a:gd name="connsiteX23" fmla="*/ 2235200 w 5283200"/>
              <a:gd name="connsiteY23" fmla="*/ 4216400 h 4470400"/>
              <a:gd name="connsiteX24" fmla="*/ 5283200 w 5283200"/>
              <a:gd name="connsiteY24" fmla="*/ 292100 h 4470400"/>
              <a:gd name="connsiteX25" fmla="*/ 4953000 w 5283200"/>
              <a:gd name="connsiteY25" fmla="*/ 0 h 447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283200" h="4470400">
                <a:moveTo>
                  <a:pt x="4953000" y="0"/>
                </a:moveTo>
                <a:lnTo>
                  <a:pt x="0" y="3911600"/>
                </a:lnTo>
                <a:cubicBezTo>
                  <a:pt x="4233" y="3992033"/>
                  <a:pt x="5408" y="4072686"/>
                  <a:pt x="12700" y="4152900"/>
                </a:cubicBezTo>
                <a:cubicBezTo>
                  <a:pt x="13912" y="4166232"/>
                  <a:pt x="17974" y="4179861"/>
                  <a:pt x="25400" y="4191000"/>
                </a:cubicBezTo>
                <a:cubicBezTo>
                  <a:pt x="35363" y="4205944"/>
                  <a:pt x="52002" y="4215302"/>
                  <a:pt x="63500" y="4229100"/>
                </a:cubicBezTo>
                <a:cubicBezTo>
                  <a:pt x="99786" y="4272643"/>
                  <a:pt x="73781" y="4265990"/>
                  <a:pt x="127000" y="4292600"/>
                </a:cubicBezTo>
                <a:cubicBezTo>
                  <a:pt x="138974" y="4298587"/>
                  <a:pt x="152795" y="4300027"/>
                  <a:pt x="165100" y="4305300"/>
                </a:cubicBezTo>
                <a:cubicBezTo>
                  <a:pt x="182501" y="4312758"/>
                  <a:pt x="198499" y="4323242"/>
                  <a:pt x="215900" y="4330700"/>
                </a:cubicBezTo>
                <a:cubicBezTo>
                  <a:pt x="228205" y="4335973"/>
                  <a:pt x="242026" y="4337413"/>
                  <a:pt x="254000" y="4343400"/>
                </a:cubicBezTo>
                <a:cubicBezTo>
                  <a:pt x="314550" y="4373675"/>
                  <a:pt x="270784" y="4375846"/>
                  <a:pt x="355600" y="4381500"/>
                </a:cubicBezTo>
                <a:cubicBezTo>
                  <a:pt x="461283" y="4388546"/>
                  <a:pt x="567267" y="4389967"/>
                  <a:pt x="673100" y="4394200"/>
                </a:cubicBezTo>
                <a:cubicBezTo>
                  <a:pt x="749300" y="4402667"/>
                  <a:pt x="828965" y="4395355"/>
                  <a:pt x="901700" y="4419600"/>
                </a:cubicBezTo>
                <a:cubicBezTo>
                  <a:pt x="1029743" y="4462281"/>
                  <a:pt x="831132" y="4397160"/>
                  <a:pt x="990600" y="4445000"/>
                </a:cubicBezTo>
                <a:cubicBezTo>
                  <a:pt x="1016245" y="4452693"/>
                  <a:pt x="1041400" y="4461933"/>
                  <a:pt x="1066800" y="4470400"/>
                </a:cubicBezTo>
                <a:lnTo>
                  <a:pt x="1689100" y="4457700"/>
                </a:lnTo>
                <a:cubicBezTo>
                  <a:pt x="1702477" y="4457185"/>
                  <a:pt x="1714328" y="4448678"/>
                  <a:pt x="1727200" y="4445000"/>
                </a:cubicBezTo>
                <a:cubicBezTo>
                  <a:pt x="1743983" y="4440205"/>
                  <a:pt x="1761067" y="4436533"/>
                  <a:pt x="1778000" y="4432300"/>
                </a:cubicBezTo>
                <a:cubicBezTo>
                  <a:pt x="1790700" y="4423833"/>
                  <a:pt x="1802448" y="4413726"/>
                  <a:pt x="1816100" y="4406900"/>
                </a:cubicBezTo>
                <a:cubicBezTo>
                  <a:pt x="1855255" y="4387323"/>
                  <a:pt x="1920777" y="4385878"/>
                  <a:pt x="1955800" y="4381500"/>
                </a:cubicBezTo>
                <a:cubicBezTo>
                  <a:pt x="2012832" y="4324468"/>
                  <a:pt x="1976861" y="4349080"/>
                  <a:pt x="2070100" y="4318000"/>
                </a:cubicBezTo>
                <a:lnTo>
                  <a:pt x="2108200" y="4305300"/>
                </a:lnTo>
                <a:cubicBezTo>
                  <a:pt x="2120900" y="4292600"/>
                  <a:pt x="2135861" y="4281815"/>
                  <a:pt x="2146300" y="4267200"/>
                </a:cubicBezTo>
                <a:cubicBezTo>
                  <a:pt x="2157304" y="4251794"/>
                  <a:pt x="2155262" y="4225793"/>
                  <a:pt x="2171700" y="4216400"/>
                </a:cubicBezTo>
                <a:cubicBezTo>
                  <a:pt x="2190078" y="4205898"/>
                  <a:pt x="2214033" y="4216400"/>
                  <a:pt x="2235200" y="4216400"/>
                </a:cubicBezTo>
                <a:lnTo>
                  <a:pt x="5283200" y="292100"/>
                </a:lnTo>
                <a:lnTo>
                  <a:pt x="4953000" y="0"/>
                </a:lnTo>
                <a:close/>
              </a:path>
            </a:pathLst>
          </a:custGeom>
          <a:gradFill flip="none" rotWithShape="1">
            <a:gsLst>
              <a:gs pos="100000">
                <a:srgbClr val="FFFFC5">
                  <a:alpha val="20000"/>
                </a:srgbClr>
              </a:gs>
              <a:gs pos="29000">
                <a:srgbClr val="FFFFC5">
                  <a:alpha val="90000"/>
                </a:srgbClr>
              </a:gs>
            </a:gsLst>
            <a:lin ang="54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4"/>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4">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4"/>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4">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4">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A picture containing shape&#10;&#10;Description automatically generated">
            <a:extLst>
              <a:ext uri="{FF2B5EF4-FFF2-40B4-BE49-F238E27FC236}">
                <a16:creationId xmlns:a16="http://schemas.microsoft.com/office/drawing/2014/main" id="{2D164722-4CA1-4FBD-8C33-89136299F983}"/>
              </a:ext>
            </a:extLst>
          </p:cNvPr>
          <p:cNvPicPr>
            <a:picLocks noChangeAspect="1"/>
          </p:cNvPicPr>
          <p:nvPr/>
        </p:nvPicPr>
        <p:blipFill rotWithShape="1">
          <a:blip r:embed="rId3"/>
          <a:srcRect b="13095"/>
          <a:stretch/>
        </p:blipFill>
        <p:spPr>
          <a:xfrm>
            <a:off x="484334" y="-48184"/>
            <a:ext cx="2878115" cy="2501219"/>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25FF39E2-9B0A-4D17-A72F-C62D4DF978C5}"/>
              </a:ext>
            </a:extLst>
          </p:cNvPr>
          <p:cNvPicPr>
            <a:picLocks noChangeAspect="1"/>
          </p:cNvPicPr>
          <p:nvPr/>
        </p:nvPicPr>
        <p:blipFill rotWithShape="1">
          <a:blip r:embed="rId3"/>
          <a:srcRect b="13095"/>
          <a:stretch/>
        </p:blipFill>
        <p:spPr>
          <a:xfrm flipH="1">
            <a:off x="10020009" y="0"/>
            <a:ext cx="2542632" cy="2209668"/>
          </a:xfrm>
          <a:prstGeom prst="rect">
            <a:avLst/>
          </a:prstGeom>
        </p:spPr>
      </p:pic>
      <p:sp>
        <p:nvSpPr>
          <p:cNvPr id="20" name="Freeform: Shape 19">
            <a:extLst>
              <a:ext uri="{FF2B5EF4-FFF2-40B4-BE49-F238E27FC236}">
                <a16:creationId xmlns:a16="http://schemas.microsoft.com/office/drawing/2014/main" id="{CB5F1DC1-AF0C-4B20-B64D-19CB62DB8107}"/>
              </a:ext>
            </a:extLst>
          </p:cNvPr>
          <p:cNvSpPr/>
          <p:nvPr/>
        </p:nvSpPr>
        <p:spPr>
          <a:xfrm>
            <a:off x="1845906" y="1457980"/>
            <a:ext cx="6690852" cy="4890052"/>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4"/>
          <a:srcRect l="32963" r="31296" b="14815"/>
          <a:stretch/>
        </p:blipFill>
        <p:spPr>
          <a:xfrm>
            <a:off x="6235700" y="3429000"/>
            <a:ext cx="1193800" cy="2845326"/>
          </a:xfrm>
          <a:prstGeom prst="rect">
            <a:avLst/>
          </a:prstGeom>
        </p:spPr>
      </p:pic>
      <p:sp>
        <p:nvSpPr>
          <p:cNvPr id="26" name="Freeform: Shape 25">
            <a:extLst>
              <a:ext uri="{FF2B5EF4-FFF2-40B4-BE49-F238E27FC236}">
                <a16:creationId xmlns:a16="http://schemas.microsoft.com/office/drawing/2014/main" id="{16946E35-FB42-42B2-9D26-C44F26E15E67}"/>
              </a:ext>
            </a:extLst>
          </p:cNvPr>
          <p:cNvSpPr/>
          <p:nvPr/>
        </p:nvSpPr>
        <p:spPr>
          <a:xfrm>
            <a:off x="2868716" y="1393550"/>
            <a:ext cx="8356600" cy="4927600"/>
          </a:xfrm>
          <a:custGeom>
            <a:avLst/>
            <a:gdLst>
              <a:gd name="connsiteX0" fmla="*/ 8013700 w 8356600"/>
              <a:gd name="connsiteY0" fmla="*/ 0 h 4927600"/>
              <a:gd name="connsiteX1" fmla="*/ 12700 w 8356600"/>
              <a:gd name="connsiteY1" fmla="*/ 4013200 h 4927600"/>
              <a:gd name="connsiteX2" fmla="*/ 0 w 8356600"/>
              <a:gd name="connsiteY2" fmla="*/ 4152900 h 4927600"/>
              <a:gd name="connsiteX3" fmla="*/ 50800 w 8356600"/>
              <a:gd name="connsiteY3" fmla="*/ 4254500 h 4927600"/>
              <a:gd name="connsiteX4" fmla="*/ 139700 w 8356600"/>
              <a:gd name="connsiteY4" fmla="*/ 4318000 h 4927600"/>
              <a:gd name="connsiteX5" fmla="*/ 215900 w 8356600"/>
              <a:gd name="connsiteY5" fmla="*/ 4394200 h 4927600"/>
              <a:gd name="connsiteX6" fmla="*/ 279400 w 8356600"/>
              <a:gd name="connsiteY6" fmla="*/ 4483100 h 4927600"/>
              <a:gd name="connsiteX7" fmla="*/ 330200 w 8356600"/>
              <a:gd name="connsiteY7" fmla="*/ 4521200 h 4927600"/>
              <a:gd name="connsiteX8" fmla="*/ 406400 w 8356600"/>
              <a:gd name="connsiteY8" fmla="*/ 4572000 h 4927600"/>
              <a:gd name="connsiteX9" fmla="*/ 431800 w 8356600"/>
              <a:gd name="connsiteY9" fmla="*/ 4610100 h 4927600"/>
              <a:gd name="connsiteX10" fmla="*/ 558800 w 8356600"/>
              <a:gd name="connsiteY10" fmla="*/ 4648200 h 4927600"/>
              <a:gd name="connsiteX11" fmla="*/ 596900 w 8356600"/>
              <a:gd name="connsiteY11" fmla="*/ 4660900 h 4927600"/>
              <a:gd name="connsiteX12" fmla="*/ 698500 w 8356600"/>
              <a:gd name="connsiteY12" fmla="*/ 4686300 h 4927600"/>
              <a:gd name="connsiteX13" fmla="*/ 749300 w 8356600"/>
              <a:gd name="connsiteY13" fmla="*/ 4699000 h 4927600"/>
              <a:gd name="connsiteX14" fmla="*/ 838200 w 8356600"/>
              <a:gd name="connsiteY14" fmla="*/ 4737100 h 4927600"/>
              <a:gd name="connsiteX15" fmla="*/ 901700 w 8356600"/>
              <a:gd name="connsiteY15" fmla="*/ 4775200 h 4927600"/>
              <a:gd name="connsiteX16" fmla="*/ 1130300 w 8356600"/>
              <a:gd name="connsiteY16" fmla="*/ 4800600 h 4927600"/>
              <a:gd name="connsiteX17" fmla="*/ 1333500 w 8356600"/>
              <a:gd name="connsiteY17" fmla="*/ 4826000 h 4927600"/>
              <a:gd name="connsiteX18" fmla="*/ 1397000 w 8356600"/>
              <a:gd name="connsiteY18" fmla="*/ 4838700 h 4927600"/>
              <a:gd name="connsiteX19" fmla="*/ 1663700 w 8356600"/>
              <a:gd name="connsiteY19" fmla="*/ 4876800 h 4927600"/>
              <a:gd name="connsiteX20" fmla="*/ 1752600 w 8356600"/>
              <a:gd name="connsiteY20" fmla="*/ 4889500 h 4927600"/>
              <a:gd name="connsiteX21" fmla="*/ 1993900 w 8356600"/>
              <a:gd name="connsiteY21" fmla="*/ 4914900 h 4927600"/>
              <a:gd name="connsiteX22" fmla="*/ 2082800 w 8356600"/>
              <a:gd name="connsiteY22" fmla="*/ 4927600 h 4927600"/>
              <a:gd name="connsiteX23" fmla="*/ 3822700 w 8356600"/>
              <a:gd name="connsiteY23" fmla="*/ 4914900 h 4927600"/>
              <a:gd name="connsiteX24" fmla="*/ 3860800 w 8356600"/>
              <a:gd name="connsiteY24" fmla="*/ 4902200 h 4927600"/>
              <a:gd name="connsiteX25" fmla="*/ 3924300 w 8356600"/>
              <a:gd name="connsiteY25" fmla="*/ 4889500 h 4927600"/>
              <a:gd name="connsiteX26" fmla="*/ 3962400 w 8356600"/>
              <a:gd name="connsiteY26" fmla="*/ 4864100 h 4927600"/>
              <a:gd name="connsiteX27" fmla="*/ 4038600 w 8356600"/>
              <a:gd name="connsiteY27" fmla="*/ 4838700 h 4927600"/>
              <a:gd name="connsiteX28" fmla="*/ 4127500 w 8356600"/>
              <a:gd name="connsiteY28" fmla="*/ 4813300 h 4927600"/>
              <a:gd name="connsiteX29" fmla="*/ 4191000 w 8356600"/>
              <a:gd name="connsiteY29" fmla="*/ 4800600 h 4927600"/>
              <a:gd name="connsiteX30" fmla="*/ 4229100 w 8356600"/>
              <a:gd name="connsiteY30" fmla="*/ 4787900 h 4927600"/>
              <a:gd name="connsiteX31" fmla="*/ 4279900 w 8356600"/>
              <a:gd name="connsiteY31" fmla="*/ 4775200 h 4927600"/>
              <a:gd name="connsiteX32" fmla="*/ 4330700 w 8356600"/>
              <a:gd name="connsiteY32" fmla="*/ 4749800 h 4927600"/>
              <a:gd name="connsiteX33" fmla="*/ 4457700 w 8356600"/>
              <a:gd name="connsiteY33" fmla="*/ 4737100 h 4927600"/>
              <a:gd name="connsiteX34" fmla="*/ 4533900 w 8356600"/>
              <a:gd name="connsiteY34" fmla="*/ 4686300 h 4927600"/>
              <a:gd name="connsiteX35" fmla="*/ 4610100 w 8356600"/>
              <a:gd name="connsiteY35" fmla="*/ 4622800 h 4927600"/>
              <a:gd name="connsiteX36" fmla="*/ 4711700 w 8356600"/>
              <a:gd name="connsiteY36" fmla="*/ 4508500 h 4927600"/>
              <a:gd name="connsiteX37" fmla="*/ 4749800 w 8356600"/>
              <a:gd name="connsiteY37" fmla="*/ 4483100 h 4927600"/>
              <a:gd name="connsiteX38" fmla="*/ 4826000 w 8356600"/>
              <a:gd name="connsiteY38" fmla="*/ 4419600 h 4927600"/>
              <a:gd name="connsiteX39" fmla="*/ 4851400 w 8356600"/>
              <a:gd name="connsiteY39" fmla="*/ 4343400 h 4927600"/>
              <a:gd name="connsiteX40" fmla="*/ 4927600 w 8356600"/>
              <a:gd name="connsiteY40" fmla="*/ 4279900 h 4927600"/>
              <a:gd name="connsiteX41" fmla="*/ 4953000 w 8356600"/>
              <a:gd name="connsiteY41" fmla="*/ 4241800 h 4927600"/>
              <a:gd name="connsiteX42" fmla="*/ 4953000 w 8356600"/>
              <a:gd name="connsiteY42" fmla="*/ 4216400 h 4927600"/>
              <a:gd name="connsiteX43" fmla="*/ 8356600 w 8356600"/>
              <a:gd name="connsiteY43" fmla="*/ 304800 h 4927600"/>
              <a:gd name="connsiteX44" fmla="*/ 8064500 w 8356600"/>
              <a:gd name="connsiteY44" fmla="*/ 0 h 4927600"/>
              <a:gd name="connsiteX45" fmla="*/ 8013700 w 8356600"/>
              <a:gd name="connsiteY45" fmla="*/ 0 h 492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8356600" h="4927600">
                <a:moveTo>
                  <a:pt x="8013700" y="0"/>
                </a:moveTo>
                <a:lnTo>
                  <a:pt x="12700" y="4013200"/>
                </a:lnTo>
                <a:lnTo>
                  <a:pt x="0" y="4152900"/>
                </a:lnTo>
                <a:cubicBezTo>
                  <a:pt x="16933" y="4186767"/>
                  <a:pt x="28529" y="4223878"/>
                  <a:pt x="50800" y="4254500"/>
                </a:cubicBezTo>
                <a:cubicBezTo>
                  <a:pt x="77467" y="4291167"/>
                  <a:pt x="110196" y="4288496"/>
                  <a:pt x="139700" y="4318000"/>
                </a:cubicBezTo>
                <a:cubicBezTo>
                  <a:pt x="234216" y="4412516"/>
                  <a:pt x="126110" y="4334340"/>
                  <a:pt x="215900" y="4394200"/>
                </a:cubicBezTo>
                <a:cubicBezTo>
                  <a:pt x="230322" y="4415833"/>
                  <a:pt x="263647" y="4467347"/>
                  <a:pt x="279400" y="4483100"/>
                </a:cubicBezTo>
                <a:cubicBezTo>
                  <a:pt x="294367" y="4498067"/>
                  <a:pt x="312860" y="4509062"/>
                  <a:pt x="330200" y="4521200"/>
                </a:cubicBezTo>
                <a:cubicBezTo>
                  <a:pt x="355209" y="4538706"/>
                  <a:pt x="406400" y="4572000"/>
                  <a:pt x="406400" y="4572000"/>
                </a:cubicBezTo>
                <a:cubicBezTo>
                  <a:pt x="414867" y="4584700"/>
                  <a:pt x="418857" y="4602010"/>
                  <a:pt x="431800" y="4610100"/>
                </a:cubicBezTo>
                <a:cubicBezTo>
                  <a:pt x="457215" y="4625985"/>
                  <a:pt x="525928" y="4638808"/>
                  <a:pt x="558800" y="4648200"/>
                </a:cubicBezTo>
                <a:cubicBezTo>
                  <a:pt x="571672" y="4651878"/>
                  <a:pt x="583985" y="4657378"/>
                  <a:pt x="596900" y="4660900"/>
                </a:cubicBezTo>
                <a:cubicBezTo>
                  <a:pt x="630579" y="4670085"/>
                  <a:pt x="664633" y="4677833"/>
                  <a:pt x="698500" y="4686300"/>
                </a:cubicBezTo>
                <a:cubicBezTo>
                  <a:pt x="715433" y="4690533"/>
                  <a:pt x="733257" y="4692124"/>
                  <a:pt x="749300" y="4699000"/>
                </a:cubicBezTo>
                <a:cubicBezTo>
                  <a:pt x="778933" y="4711700"/>
                  <a:pt x="809364" y="4722682"/>
                  <a:pt x="838200" y="4737100"/>
                </a:cubicBezTo>
                <a:cubicBezTo>
                  <a:pt x="860278" y="4748139"/>
                  <a:pt x="878107" y="4767941"/>
                  <a:pt x="901700" y="4775200"/>
                </a:cubicBezTo>
                <a:cubicBezTo>
                  <a:pt x="919011" y="4780527"/>
                  <a:pt x="1127032" y="4800273"/>
                  <a:pt x="1130300" y="4800600"/>
                </a:cubicBezTo>
                <a:cubicBezTo>
                  <a:pt x="1245627" y="4829432"/>
                  <a:pt x="1119685" y="4800845"/>
                  <a:pt x="1333500" y="4826000"/>
                </a:cubicBezTo>
                <a:cubicBezTo>
                  <a:pt x="1354938" y="4828522"/>
                  <a:pt x="1375665" y="4835418"/>
                  <a:pt x="1397000" y="4838700"/>
                </a:cubicBezTo>
                <a:cubicBezTo>
                  <a:pt x="1485758" y="4852355"/>
                  <a:pt x="1574800" y="4864100"/>
                  <a:pt x="1663700" y="4876800"/>
                </a:cubicBezTo>
                <a:lnTo>
                  <a:pt x="1752600" y="4889500"/>
                </a:lnTo>
                <a:cubicBezTo>
                  <a:pt x="1859323" y="4925074"/>
                  <a:pt x="1755842" y="4894199"/>
                  <a:pt x="1993900" y="4914900"/>
                </a:cubicBezTo>
                <a:cubicBezTo>
                  <a:pt x="2023722" y="4917493"/>
                  <a:pt x="2053167" y="4923367"/>
                  <a:pt x="2082800" y="4927600"/>
                </a:cubicBezTo>
                <a:lnTo>
                  <a:pt x="3822700" y="4914900"/>
                </a:lnTo>
                <a:cubicBezTo>
                  <a:pt x="3836086" y="4914709"/>
                  <a:pt x="3847813" y="4905447"/>
                  <a:pt x="3860800" y="4902200"/>
                </a:cubicBezTo>
                <a:cubicBezTo>
                  <a:pt x="3881741" y="4896965"/>
                  <a:pt x="3903133" y="4893733"/>
                  <a:pt x="3924300" y="4889500"/>
                </a:cubicBezTo>
                <a:cubicBezTo>
                  <a:pt x="3937000" y="4881033"/>
                  <a:pt x="3948452" y="4870299"/>
                  <a:pt x="3962400" y="4864100"/>
                </a:cubicBezTo>
                <a:cubicBezTo>
                  <a:pt x="3986866" y="4853226"/>
                  <a:pt x="4013200" y="4847167"/>
                  <a:pt x="4038600" y="4838700"/>
                </a:cubicBezTo>
                <a:cubicBezTo>
                  <a:pt x="4081028" y="4824557"/>
                  <a:pt x="4079660" y="4823931"/>
                  <a:pt x="4127500" y="4813300"/>
                </a:cubicBezTo>
                <a:cubicBezTo>
                  <a:pt x="4148572" y="4808617"/>
                  <a:pt x="4170059" y="4805835"/>
                  <a:pt x="4191000" y="4800600"/>
                </a:cubicBezTo>
                <a:cubicBezTo>
                  <a:pt x="4203987" y="4797353"/>
                  <a:pt x="4216228" y="4791578"/>
                  <a:pt x="4229100" y="4787900"/>
                </a:cubicBezTo>
                <a:cubicBezTo>
                  <a:pt x="4245883" y="4783105"/>
                  <a:pt x="4263557" y="4781329"/>
                  <a:pt x="4279900" y="4775200"/>
                </a:cubicBezTo>
                <a:cubicBezTo>
                  <a:pt x="4297627" y="4768553"/>
                  <a:pt x="4312188" y="4753767"/>
                  <a:pt x="4330700" y="4749800"/>
                </a:cubicBezTo>
                <a:cubicBezTo>
                  <a:pt x="4372300" y="4740886"/>
                  <a:pt x="4415367" y="4741333"/>
                  <a:pt x="4457700" y="4737100"/>
                </a:cubicBezTo>
                <a:cubicBezTo>
                  <a:pt x="4483100" y="4720167"/>
                  <a:pt x="4515584" y="4710722"/>
                  <a:pt x="4533900" y="4686300"/>
                </a:cubicBezTo>
                <a:cubicBezTo>
                  <a:pt x="4580032" y="4624790"/>
                  <a:pt x="4551920" y="4642193"/>
                  <a:pt x="4610100" y="4622800"/>
                </a:cubicBezTo>
                <a:cubicBezTo>
                  <a:pt x="4640639" y="4576991"/>
                  <a:pt x="4659504" y="4543297"/>
                  <a:pt x="4711700" y="4508500"/>
                </a:cubicBezTo>
                <a:cubicBezTo>
                  <a:pt x="4724400" y="4500033"/>
                  <a:pt x="4738074" y="4492871"/>
                  <a:pt x="4749800" y="4483100"/>
                </a:cubicBezTo>
                <a:cubicBezTo>
                  <a:pt x="4847586" y="4401612"/>
                  <a:pt x="4731405" y="4482663"/>
                  <a:pt x="4826000" y="4419600"/>
                </a:cubicBezTo>
                <a:cubicBezTo>
                  <a:pt x="4834467" y="4394200"/>
                  <a:pt x="4829123" y="4358252"/>
                  <a:pt x="4851400" y="4343400"/>
                </a:cubicBezTo>
                <a:cubicBezTo>
                  <a:pt x="4888862" y="4318425"/>
                  <a:pt x="4897042" y="4316570"/>
                  <a:pt x="4927600" y="4279900"/>
                </a:cubicBezTo>
                <a:cubicBezTo>
                  <a:pt x="4937371" y="4268174"/>
                  <a:pt x="4947331" y="4255972"/>
                  <a:pt x="4953000" y="4241800"/>
                </a:cubicBezTo>
                <a:cubicBezTo>
                  <a:pt x="4956144" y="4233939"/>
                  <a:pt x="4953000" y="4224867"/>
                  <a:pt x="4953000" y="4216400"/>
                </a:cubicBezTo>
                <a:lnTo>
                  <a:pt x="8356600" y="304800"/>
                </a:lnTo>
                <a:lnTo>
                  <a:pt x="8064500" y="0"/>
                </a:lnTo>
                <a:lnTo>
                  <a:pt x="8013700" y="0"/>
                </a:lnTo>
                <a:close/>
              </a:path>
            </a:pathLst>
          </a:custGeom>
          <a:gradFill flip="none" rotWithShape="1">
            <a:gsLst>
              <a:gs pos="100000">
                <a:srgbClr val="FFFFC5">
                  <a:alpha val="20000"/>
                </a:srgbClr>
              </a:gs>
              <a:gs pos="29000">
                <a:srgbClr val="FFFFC5">
                  <a:alpha val="90000"/>
                </a:srgbClr>
              </a:gs>
            </a:gsLst>
            <a:lin ang="8100000" scaled="1"/>
            <a:tileRect/>
          </a:gradFill>
          <a:ln>
            <a:solidFill>
              <a:srgbClr val="FFFFC5">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93977CE-CCE9-419C-8C63-2B35D5C1072A}"/>
              </a:ext>
            </a:extLst>
          </p:cNvPr>
          <p:cNvSpPr txBox="1">
            <a:spLocks/>
          </p:cNvSpPr>
          <p:nvPr/>
        </p:nvSpPr>
        <p:spPr>
          <a:xfrm>
            <a:off x="2722831" y="717100"/>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ctr">
              <a:lnSpc>
                <a:spcPct val="100000"/>
              </a:lnSpc>
            </a:pPr>
            <a:r>
              <a:rPr lang="en-US" sz="4400" dirty="0">
                <a:solidFill>
                  <a:schemeClr val="tx1"/>
                </a:solidFill>
                <a:latin typeface="Gill Sans Nova" panose="020B0602020104020203" pitchFamily="34" charset="0"/>
                <a:cs typeface="Helvetica" panose="020B0604020202020204" pitchFamily="34" charset="0"/>
              </a:rPr>
              <a:t>causes external to the group</a:t>
            </a:r>
          </a:p>
          <a:p>
            <a:pPr algn="ctr">
              <a:lnSpc>
                <a:spcPct val="100000"/>
              </a:lnSpc>
            </a:pPr>
            <a:r>
              <a:rPr lang="en-US" sz="36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a:t>
            </a:r>
            <a:br>
              <a:rPr lang="en-US" sz="3600" dirty="0">
                <a:solidFill>
                  <a:schemeClr val="tx1">
                    <a:lumMod val="50000"/>
                    <a:lumOff val="50000"/>
                  </a:schemeClr>
                </a:solidFill>
                <a:latin typeface="Gill Sans Nova" panose="020B0602020104020203" pitchFamily="34" charset="0"/>
                <a:cs typeface="Helvetica" panose="020B0604020202020204" pitchFamily="34" charset="0"/>
              </a:rPr>
            </a:br>
            <a:r>
              <a:rPr lang="en-US" sz="3600" dirty="0">
                <a:solidFill>
                  <a:schemeClr val="tx1">
                    <a:lumMod val="50000"/>
                    <a:lumOff val="50000"/>
                  </a:schemeClr>
                </a:solidFill>
                <a:latin typeface="Gill Sans Nova" panose="020B0602020104020203" pitchFamily="34" charset="0"/>
                <a:cs typeface="Helvetica" panose="020B0604020202020204" pitchFamily="34" charset="0"/>
              </a:rPr>
              <a:t>placement in social hierarchy</a:t>
            </a:r>
          </a:p>
        </p:txBody>
      </p:sp>
      <p:sp>
        <p:nvSpPr>
          <p:cNvPr id="31" name="Oval 30">
            <a:extLst>
              <a:ext uri="{FF2B5EF4-FFF2-40B4-BE49-F238E27FC236}">
                <a16:creationId xmlns:a16="http://schemas.microsoft.com/office/drawing/2014/main" id="{B4728ED2-16D1-4150-83F4-4B59ECE63D52}"/>
              </a:ext>
            </a:extLst>
          </p:cNvPr>
          <p:cNvSpPr/>
          <p:nvPr/>
        </p:nvSpPr>
        <p:spPr>
          <a:xfrm flipH="1">
            <a:off x="7221362" y="6077377"/>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32" name="Straight Arrow Connector 31">
            <a:extLst>
              <a:ext uri="{FF2B5EF4-FFF2-40B4-BE49-F238E27FC236}">
                <a16:creationId xmlns:a16="http://schemas.microsoft.com/office/drawing/2014/main" id="{F2EA6418-F742-4456-BF9F-A8AFA93216E4}"/>
              </a:ext>
            </a:extLst>
          </p:cNvPr>
          <p:cNvCxnSpPr>
            <a:cxnSpLocks/>
          </p:cNvCxnSpPr>
          <p:nvPr/>
        </p:nvCxnSpPr>
        <p:spPr>
          <a:xfrm>
            <a:off x="8368459" y="558496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95F6C169-D65B-406C-8237-733811023B86}"/>
              </a:ext>
            </a:extLst>
          </p:cNvPr>
          <p:cNvSpPr/>
          <p:nvPr/>
        </p:nvSpPr>
        <p:spPr>
          <a:xfrm flipH="1">
            <a:off x="7362813" y="4851662"/>
            <a:ext cx="1997734" cy="72537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racial bias in policing</a:t>
            </a:r>
            <a:endParaRPr lang="en-US" sz="1400" dirty="0">
              <a:solidFill>
                <a:sysClr val="windowText" lastClr="000000"/>
              </a:solidFill>
              <a:latin typeface="Gill Sans Nova" panose="020B0602020104020203" pitchFamily="34" charset="0"/>
            </a:endParaRPr>
          </a:p>
        </p:txBody>
      </p:sp>
      <p:sp>
        <p:nvSpPr>
          <p:cNvPr id="34" name="Oval 33">
            <a:extLst>
              <a:ext uri="{FF2B5EF4-FFF2-40B4-BE49-F238E27FC236}">
                <a16:creationId xmlns:a16="http://schemas.microsoft.com/office/drawing/2014/main" id="{B45C8E8F-F9CA-4ECA-BEC8-9171AA4ADFE2}"/>
              </a:ext>
            </a:extLst>
          </p:cNvPr>
          <p:cNvSpPr/>
          <p:nvPr/>
        </p:nvSpPr>
        <p:spPr>
          <a:xfrm flipH="1">
            <a:off x="2771745" y="6140900"/>
            <a:ext cx="2308213"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35" name="Straight Arrow Connector 34">
            <a:extLst>
              <a:ext uri="{FF2B5EF4-FFF2-40B4-BE49-F238E27FC236}">
                <a16:creationId xmlns:a16="http://schemas.microsoft.com/office/drawing/2014/main" id="{328BB158-BEBC-482A-9B2F-61CA381AEE5C}"/>
              </a:ext>
            </a:extLst>
          </p:cNvPr>
          <p:cNvCxnSpPr>
            <a:cxnSpLocks/>
          </p:cNvCxnSpPr>
          <p:nvPr/>
        </p:nvCxnSpPr>
        <p:spPr>
          <a:xfrm>
            <a:off x="3918842" y="5648487"/>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5F015FDE-4B51-4A14-BA4A-1F8EE5B93403}"/>
              </a:ext>
            </a:extLst>
          </p:cNvPr>
          <p:cNvSpPr/>
          <p:nvPr/>
        </p:nvSpPr>
        <p:spPr>
          <a:xfrm flipH="1">
            <a:off x="2926984" y="4750327"/>
            <a:ext cx="1997734" cy="95152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ysClr val="windowText" lastClr="000000"/>
                </a:solidFill>
                <a:latin typeface="Gill Sans Nova" panose="020B0602020104020203" pitchFamily="34" charset="0"/>
              </a:rPr>
              <a:t>essential jobs w high exposure</a:t>
            </a:r>
            <a:endParaRPr lang="en-US" sz="1400"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259931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biology,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culture,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Tree>
    <p:extLst>
      <p:ext uri="{BB962C8B-B14F-4D97-AF65-F5344CB8AC3E}">
        <p14:creationId xmlns:p14="http://schemas.microsoft.com/office/powerpoint/2010/main" val="14162373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704255C-A7AB-4909-ADF3-823DC29F558E}"/>
              </a:ext>
            </a:extLst>
          </p:cNvPr>
          <p:cNvGrpSpPr/>
          <p:nvPr/>
        </p:nvGrpSpPr>
        <p:grpSpPr>
          <a:xfrm>
            <a:off x="2787327" y="1470720"/>
            <a:ext cx="6177005" cy="2237493"/>
            <a:chOff x="831767" y="2692400"/>
            <a:chExt cx="10604666" cy="3841322"/>
          </a:xfrm>
        </p:grpSpPr>
        <p:pic>
          <p:nvPicPr>
            <p:cNvPr id="6" name="Picture 5" descr="A picture containing shape&#10;&#10;Description automatically generated">
              <a:extLst>
                <a:ext uri="{FF2B5EF4-FFF2-40B4-BE49-F238E27FC236}">
                  <a16:creationId xmlns:a16="http://schemas.microsoft.com/office/drawing/2014/main" id="{47FE7155-A769-48BE-B2A2-788BCB350117}"/>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31C93A97-BBD4-43DA-83BD-04CC3FEEFCE8}"/>
                </a:ext>
              </a:extLst>
            </p:cNvPr>
            <p:cNvPicPr>
              <a:picLocks noChangeAspect="1"/>
            </p:cNvPicPr>
            <p:nvPr/>
          </p:nvPicPr>
          <p:blipFill rotWithShape="1">
            <a:blip r:embed="rId3">
              <a:lum bright="70000" contrast="-70000"/>
            </a:blip>
            <a:srcRect l="32963" r="31296" b="14815"/>
            <a:stretch/>
          </p:blipFill>
          <p:spPr>
            <a:xfrm>
              <a:off x="9258383" y="2692400"/>
              <a:ext cx="863434" cy="2057926"/>
            </a:xfrm>
            <a:prstGeom prst="rect">
              <a:avLst/>
            </a:prstGeom>
          </p:spPr>
        </p:pic>
        <p:pic>
          <p:nvPicPr>
            <p:cNvPr id="5" name="Picture 4" descr="A picture containing shape&#10;&#10;Description automatically generated">
              <a:extLst>
                <a:ext uri="{FF2B5EF4-FFF2-40B4-BE49-F238E27FC236}">
                  <a16:creationId xmlns:a16="http://schemas.microsoft.com/office/drawing/2014/main" id="{42124DE8-BA3C-4A62-A7FA-345A4167846B}"/>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85FBD1B5-85BE-4663-BBA7-01253B3D002B}"/>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61C1DE37-1AA2-49A4-82CA-4D845DB7CB66}"/>
                </a:ext>
              </a:extLst>
            </p:cNvPr>
            <p:cNvPicPr>
              <a:picLocks noChangeAspect="1"/>
            </p:cNvPicPr>
            <p:nvPr/>
          </p:nvPicPr>
          <p:blipFill rotWithShape="1">
            <a:blip r:embed="rId3">
              <a:lum bright="70000" contrast="-70000"/>
            </a:blip>
            <a:srcRect l="32963" r="31296" b="14815"/>
            <a:stretch/>
          </p:blipFill>
          <p:spPr>
            <a:xfrm>
              <a:off x="1860301" y="2730171"/>
              <a:ext cx="1028534" cy="2451429"/>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9BE1192A-692F-476F-ABBB-F8F4ECD0A172}"/>
                </a:ext>
              </a:extLst>
            </p:cNvPr>
            <p:cNvPicPr>
              <a:picLocks noChangeAspect="1"/>
            </p:cNvPicPr>
            <p:nvPr/>
          </p:nvPicPr>
          <p:blipFill rotWithShape="1">
            <a:blip r:embed="rId3">
              <a:lum bright="70000" contrast="-70000"/>
            </a:blip>
            <a:srcRect l="32963" r="31296" b="14815"/>
            <a:stretch/>
          </p:blipFill>
          <p:spPr>
            <a:xfrm>
              <a:off x="831767" y="3625948"/>
              <a:ext cx="1028534" cy="2451429"/>
            </a:xfrm>
            <a:prstGeom prst="rect">
              <a:avLst/>
            </a:prstGeom>
          </p:spPr>
        </p:pic>
        <p:sp>
          <p:nvSpPr>
            <p:cNvPr id="4" name="Oval 3">
              <a:extLst>
                <a:ext uri="{FF2B5EF4-FFF2-40B4-BE49-F238E27FC236}">
                  <a16:creationId xmlns:a16="http://schemas.microsoft.com/office/drawing/2014/main" id="{859F0C00-962D-475E-A3FC-6567CA891AAB}"/>
                </a:ext>
              </a:extLst>
            </p:cNvPr>
            <p:cNvSpPr/>
            <p:nvPr/>
          </p:nvSpPr>
          <p:spPr>
            <a:xfrm>
              <a:off x="3362449" y="4426048"/>
              <a:ext cx="5467101" cy="2107674"/>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shape&#10;&#10;Description automatically generated">
              <a:extLst>
                <a:ext uri="{FF2B5EF4-FFF2-40B4-BE49-F238E27FC236}">
                  <a16:creationId xmlns:a16="http://schemas.microsoft.com/office/drawing/2014/main" id="{E8AFA058-F185-4688-9C7D-73A1D9AA5FEF}"/>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grpSp>
      <p:sp>
        <p:nvSpPr>
          <p:cNvPr id="12" name="Title 1">
            <a:extLst>
              <a:ext uri="{FF2B5EF4-FFF2-40B4-BE49-F238E27FC236}">
                <a16:creationId xmlns:a16="http://schemas.microsoft.com/office/drawing/2014/main" id="{E72189CC-791F-4B81-8650-7CF879941FAD}"/>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Different construals cite different types of causes.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3" name="Title 1">
            <a:extLst>
              <a:ext uri="{FF2B5EF4-FFF2-40B4-BE49-F238E27FC236}">
                <a16:creationId xmlns:a16="http://schemas.microsoft.com/office/drawing/2014/main" id="{F7901723-CB3C-49D5-BC84-52EECD0CD297}"/>
              </a:ext>
            </a:extLst>
          </p:cNvPr>
          <p:cNvSpPr txBox="1">
            <a:spLocks/>
          </p:cNvSpPr>
          <p:nvPr/>
        </p:nvSpPr>
        <p:spPr>
          <a:xfrm>
            <a:off x="4721394" y="3429000"/>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721394" y="4063434"/>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721394" y="4988723"/>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780968" y="3669143"/>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3280813" y="4608794"/>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3359901" y="5419041"/>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622353" y="5924811"/>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996241" y="5759343"/>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1025942" y="4102360"/>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859747" y="3872792"/>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894006" y="5775440"/>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9" name="Title 1">
            <a:extLst>
              <a:ext uri="{FF2B5EF4-FFF2-40B4-BE49-F238E27FC236}">
                <a16:creationId xmlns:a16="http://schemas.microsoft.com/office/drawing/2014/main" id="{F1231D6E-4E9B-45D9-B007-AF7F727682FB}"/>
              </a:ext>
            </a:extLst>
          </p:cNvPr>
          <p:cNvSpPr txBox="1">
            <a:spLocks/>
          </p:cNvSpPr>
          <p:nvPr/>
        </p:nvSpPr>
        <p:spPr>
          <a:xfrm>
            <a:off x="8186660" y="6435780"/>
            <a:ext cx="4005340" cy="35337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2400" dirty="0">
                <a:solidFill>
                  <a:schemeClr val="tx1"/>
                </a:solidFill>
                <a:latin typeface="Gill Sans Nova" panose="020B0602020104020203" pitchFamily="34" charset="0"/>
                <a:cs typeface="Helvetica" panose="020B0604020202020204" pitchFamily="34" charset="0"/>
              </a:rPr>
              <a:t>following Nadya Vasilyeva</a:t>
            </a:r>
          </a:p>
        </p:txBody>
      </p:sp>
    </p:spTree>
    <p:extLst>
      <p:ext uri="{BB962C8B-B14F-4D97-AF65-F5344CB8AC3E}">
        <p14:creationId xmlns:p14="http://schemas.microsoft.com/office/powerpoint/2010/main" val="1352871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3537103"/>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171537"/>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5096826"/>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3777246"/>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4716897"/>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5527144"/>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6032914"/>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586744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4210463"/>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3980895"/>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588354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780833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3537103"/>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171537"/>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5096826"/>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3777246"/>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4716897"/>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5527144"/>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6032914"/>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586744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4210463"/>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3980895"/>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588354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2" name="TextBox 1">
            <a:extLst>
              <a:ext uri="{FF2B5EF4-FFF2-40B4-BE49-F238E27FC236}">
                <a16:creationId xmlns:a16="http://schemas.microsoft.com/office/drawing/2014/main" id="{EACBF32F-8886-46A0-B371-699BE60D3221}"/>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Statistical evidence</a:t>
            </a:r>
          </a:p>
          <a:p>
            <a:pPr marL="233363" indent="-233363"/>
            <a:r>
              <a:rPr lang="en-US" sz="2400" dirty="0">
                <a:latin typeface="Gill Sans Nova" panose="020B0602020104020203" pitchFamily="34" charset="0"/>
              </a:rPr>
              <a:t>Property is disproportionately frequent among that category.</a:t>
            </a:r>
          </a:p>
        </p:txBody>
      </p:sp>
    </p:spTree>
    <p:extLst>
      <p:ext uri="{BB962C8B-B14F-4D97-AF65-F5344CB8AC3E}">
        <p14:creationId xmlns:p14="http://schemas.microsoft.com/office/powerpoint/2010/main" val="3364247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3537103"/>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171537"/>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5096826"/>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3777246"/>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4716897"/>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5527144"/>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6032914"/>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586744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4210463"/>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3980895"/>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588354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Tree>
    <p:extLst>
      <p:ext uri="{BB962C8B-B14F-4D97-AF65-F5344CB8AC3E}">
        <p14:creationId xmlns:p14="http://schemas.microsoft.com/office/powerpoint/2010/main" val="3938174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3537103"/>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171537"/>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5096826"/>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3777246"/>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4716897"/>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5527144"/>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6032914"/>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5867446"/>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4210463"/>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3980895"/>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5883543"/>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658"/>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290967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940022"/>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1063529"/>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57813D1D-B60F-43EE-9A83-9ADB1E626B1C}"/>
              </a:ext>
            </a:extLst>
          </p:cNvPr>
          <p:cNvSpPr txBox="1"/>
          <p:nvPr/>
        </p:nvSpPr>
        <p:spPr>
          <a:xfrm>
            <a:off x="0" y="689568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Tree>
    <p:extLst>
      <p:ext uri="{BB962C8B-B14F-4D97-AF65-F5344CB8AC3E}">
        <p14:creationId xmlns:p14="http://schemas.microsoft.com/office/powerpoint/2010/main" val="13983884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164042"/>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70392"/>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1395681"/>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76101"/>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1015752"/>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1825999"/>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2331769"/>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2166301"/>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509318"/>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279750"/>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2182398"/>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35" name="TextBox 34">
            <a:extLst>
              <a:ext uri="{FF2B5EF4-FFF2-40B4-BE49-F238E27FC236}">
                <a16:creationId xmlns:a16="http://schemas.microsoft.com/office/drawing/2014/main" id="{0252ED89-3E08-428D-8D57-0EB1F6121BC3}"/>
              </a:ext>
            </a:extLst>
          </p:cNvPr>
          <p:cNvSpPr txBox="1"/>
          <p:nvPr/>
        </p:nvSpPr>
        <p:spPr>
          <a:xfrm>
            <a:off x="1" y="-791466"/>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lead us to these different construals?</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 </a:t>
            </a:r>
            <a:endParaRPr lang="en-US" sz="3200" b="1" dirty="0">
              <a:latin typeface="Gill Sans MT" panose="020B0502020104020203" pitchFamily="34" charset="0"/>
            </a:endParaRPr>
          </a:p>
          <a:p>
            <a:pPr marL="4397375" indent="-4397375">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Tree>
    <p:extLst>
      <p:ext uri="{BB962C8B-B14F-4D97-AF65-F5344CB8AC3E}">
        <p14:creationId xmlns:p14="http://schemas.microsoft.com/office/powerpoint/2010/main" val="1125655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3" name="Title 1">
            <a:extLst>
              <a:ext uri="{FF2B5EF4-FFF2-40B4-BE49-F238E27FC236}">
                <a16:creationId xmlns:a16="http://schemas.microsoft.com/office/drawing/2014/main" id="{EF5EDC4D-BADA-4BB7-BF80-42923C6DC6B9}"/>
              </a:ext>
            </a:extLst>
          </p:cNvPr>
          <p:cNvSpPr txBox="1">
            <a:spLocks/>
          </p:cNvSpPr>
          <p:nvPr/>
        </p:nvSpPr>
        <p:spPr>
          <a:xfrm>
            <a:off x="462170" y="1300972"/>
            <a:ext cx="10996405" cy="1070753"/>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150 US-based adults on MTurk </a:t>
            </a: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 </a:t>
            </a:r>
            <a:r>
              <a:rPr lang="en-US" sz="3200" dirty="0">
                <a:solidFill>
                  <a:schemeClr val="tx1"/>
                </a:solidFill>
                <a:latin typeface="Gill Sans Nova" panose="020B0602020104020203" pitchFamily="34" charset="0"/>
                <a:cs typeface="Helvetica" panose="020B0604020202020204" pitchFamily="34" charset="0"/>
              </a:rPr>
              <a:t>= 132 after exclusions </a:t>
            </a:r>
            <a:r>
              <a:rPr lang="en-US" sz="2400" dirty="0">
                <a:solidFill>
                  <a:schemeClr val="tx1"/>
                </a:solidFill>
                <a:latin typeface="Gill Sans Nova" panose="020B0602020104020203" pitchFamily="34" charset="0"/>
                <a:cs typeface="Helvetica" panose="020B0604020202020204" pitchFamily="34" charset="0"/>
              </a:rPr>
              <a:t>(attention checks) </a:t>
            </a:r>
            <a:r>
              <a:rPr lang="en-US" sz="3200" dirty="0">
                <a:solidFill>
                  <a:schemeClr val="tx1"/>
                </a:solidFill>
                <a:latin typeface="Gill Sans Nova" panose="020B0602020104020203" pitchFamily="34" charset="0"/>
                <a:cs typeface="Helvetica" panose="020B0604020202020204" pitchFamily="34" charset="0"/>
              </a:rPr>
              <a:t>(~44/condition)</a:t>
            </a: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a:p>
            <a:pPr>
              <a:lnSpc>
                <a:spcPct val="100000"/>
              </a:lnSpc>
            </a:pPr>
            <a:endParaRPr lang="en-US" sz="3200" dirty="0">
              <a:solidFill>
                <a:schemeClr val="tx1"/>
              </a:solidFill>
              <a:latin typeface="Gill Sans Nova" panose="020B0602020104020203" pitchFamily="34" charset="0"/>
              <a:cs typeface="Helvetica" panose="020B0604020202020204"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917761" y="2628900"/>
            <a:ext cx="10401300" cy="3695700"/>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2800" b="0" i="0" dirty="0">
                <a:solidFill>
                  <a:srgbClr val="404040"/>
                </a:solidFill>
                <a:effectLst/>
                <a:latin typeface="Cambria" panose="02040503050406030204" pitchFamily="18" charset="0"/>
                <a:ea typeface="Cambria" panose="02040503050406030204" pitchFamily="18" charset="0"/>
              </a:rPr>
              <a:t>In this task, you'll read a story about groups that live on a planet far </a:t>
            </a:r>
            <a:r>
              <a:rPr lang="en-US" sz="2800" b="0" i="0" dirty="0" err="1">
                <a:solidFill>
                  <a:srgbClr val="404040"/>
                </a:solidFill>
                <a:effectLst/>
                <a:latin typeface="Cambria" panose="02040503050406030204" pitchFamily="18" charset="0"/>
                <a:ea typeface="Cambria" panose="02040503050406030204" pitchFamily="18" charset="0"/>
              </a:rPr>
              <a:t>far</a:t>
            </a:r>
            <a:r>
              <a:rPr lang="en-US" sz="2800" b="0" i="0" dirty="0">
                <a:solidFill>
                  <a:srgbClr val="404040"/>
                </a:solidFill>
                <a:effectLst/>
                <a:latin typeface="Cambria" panose="02040503050406030204" pitchFamily="18" charset="0"/>
                <a:ea typeface="Cambria" panose="02040503050406030204" pitchFamily="18" charset="0"/>
              </a:rPr>
              <a:t> away. Please read the story carefully. You'll be asked to answer some questions about the groups.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We hope the task can be done at a future point by children, so the language is designed to be kid-friendly. </a:t>
            </a:r>
          </a:p>
        </p:txBody>
      </p:sp>
    </p:spTree>
    <p:extLst>
      <p:ext uri="{BB962C8B-B14F-4D97-AF65-F5344CB8AC3E}">
        <p14:creationId xmlns:p14="http://schemas.microsoft.com/office/powerpoint/2010/main" val="406098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b="1" dirty="0">
                <a:solidFill>
                  <a:schemeClr val="bg1"/>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8" name="Rectangle 7">
            <a:extLst>
              <a:ext uri="{FF2B5EF4-FFF2-40B4-BE49-F238E27FC236}">
                <a16:creationId xmlns:a16="http://schemas.microsoft.com/office/drawing/2014/main" id="{143F124D-F233-4ADD-BA9D-5AB546BF8E60}"/>
              </a:ext>
            </a:extLst>
          </p:cNvPr>
          <p:cNvSpPr/>
          <p:nvPr/>
        </p:nvSpPr>
        <p:spPr>
          <a:xfrm>
            <a:off x="2343150" y="1154932"/>
            <a:ext cx="9848849" cy="43383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2800" b="0" i="0" dirty="0">
              <a:solidFill>
                <a:schemeClr val="tx1"/>
              </a:solidFill>
              <a:effectLst/>
              <a:latin typeface="Cambria" panose="02040503050406030204" pitchFamily="18" charset="0"/>
              <a:ea typeface="Cambria" panose="02040503050406030204" pitchFamily="18" charset="0"/>
            </a:endParaRPr>
          </a:p>
          <a:p>
            <a:pPr algn="l"/>
            <a:r>
              <a:rPr lang="en-US" sz="2800" b="0" i="0" dirty="0">
                <a:solidFill>
                  <a:schemeClr val="tx1"/>
                </a:solidFill>
                <a:effectLst/>
                <a:latin typeface="Cambria" panose="02040503050406030204" pitchFamily="18" charset="0"/>
                <a:ea typeface="Cambria" panose="02040503050406030204" pitchFamily="18" charset="0"/>
              </a:rPr>
              <a:t>Let's get started by practicing with some questions.</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shower in the morning instead of at night? (</a:t>
            </a:r>
            <a:r>
              <a:rPr lang="en-US" sz="2800" b="1" i="0" dirty="0">
                <a:solidFill>
                  <a:schemeClr val="tx1"/>
                </a:solidFill>
                <a:effectLst/>
                <a:latin typeface="Cambria" panose="02040503050406030204" pitchFamily="18" charset="0"/>
                <a:ea typeface="Cambria" panose="02040503050406030204" pitchFamily="18" charset="0"/>
              </a:rPr>
              <a:t>Y</a:t>
            </a:r>
            <a:r>
              <a:rPr lang="en-US" sz="2800" b="0" i="0" dirty="0">
                <a:solidFill>
                  <a:schemeClr val="tx1"/>
                </a:solidFill>
                <a:effectLst/>
                <a:latin typeface="Cambria" panose="02040503050406030204" pitchFamily="18" charset="0"/>
                <a:ea typeface="Cambria" panose="02040503050406030204" pitchFamily="18" charset="0"/>
              </a:rPr>
              <a:t>/N)</a:t>
            </a: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Can people walk through walls? (Y/</a:t>
            </a:r>
            <a:r>
              <a:rPr lang="en-US" sz="2800" b="1" i="0" dirty="0">
                <a:solidFill>
                  <a:schemeClr val="tx1"/>
                </a:solidFill>
                <a:effectLst/>
                <a:latin typeface="Cambria" panose="02040503050406030204" pitchFamily="18" charset="0"/>
                <a:ea typeface="Cambria" panose="02040503050406030204" pitchFamily="18" charset="0"/>
              </a:rPr>
              <a:t>N</a:t>
            </a:r>
            <a:r>
              <a:rPr lang="en-US" sz="2800" b="0" i="0" dirty="0">
                <a:solidFill>
                  <a:schemeClr val="tx1"/>
                </a:solidFill>
                <a:effectLst/>
                <a:latin typeface="Cambria" panose="02040503050406030204" pitchFamily="18" charset="0"/>
                <a:ea typeface="Cambria" panose="02040503050406030204" pitchFamily="18" charset="0"/>
              </a:rPr>
              <a:t>)</a:t>
            </a:r>
          </a:p>
          <a:p>
            <a:pPr algn="l"/>
            <a:endParaRPr lang="en-US" sz="2800" b="0" i="0" dirty="0">
              <a:solidFill>
                <a:schemeClr val="tx1"/>
              </a:solidFill>
              <a:effectLst/>
              <a:latin typeface="Cambria" panose="02040503050406030204" pitchFamily="18" charset="0"/>
              <a:ea typeface="Cambria" panose="02040503050406030204" pitchFamily="18" charset="0"/>
            </a:endParaRPr>
          </a:p>
          <a:p>
            <a:pPr marL="457200" indent="-457200" algn="l">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steals money from their friend? (okay/</a:t>
            </a:r>
            <a:r>
              <a:rPr lang="en-US" sz="2800" b="1" i="0" dirty="0">
                <a:solidFill>
                  <a:schemeClr val="tx1"/>
                </a:solidFill>
                <a:effectLst/>
                <a:latin typeface="Cambria" panose="02040503050406030204" pitchFamily="18" charset="0"/>
                <a:ea typeface="Cambria" panose="02040503050406030204" pitchFamily="18" charset="0"/>
              </a:rPr>
              <a:t>not okay</a:t>
            </a:r>
            <a:r>
              <a:rPr lang="en-US" sz="2800" b="0" i="0" dirty="0">
                <a:solidFill>
                  <a:schemeClr val="tx1"/>
                </a:solidFill>
                <a:effectLst/>
                <a:latin typeface="Cambria" panose="02040503050406030204" pitchFamily="18" charset="0"/>
                <a:ea typeface="Cambria" panose="02040503050406030204" pitchFamily="18" charset="0"/>
              </a:rPr>
              <a:t>)</a:t>
            </a:r>
          </a:p>
          <a:p>
            <a:pPr marL="457200" indent="-457200">
              <a:buFontTx/>
              <a:buChar char="-"/>
            </a:pPr>
            <a:r>
              <a:rPr lang="en-US" sz="2800" b="0" i="0" dirty="0">
                <a:solidFill>
                  <a:schemeClr val="tx1"/>
                </a:solidFill>
                <a:effectLst/>
                <a:latin typeface="Cambria" panose="02040503050406030204" pitchFamily="18" charset="0"/>
                <a:ea typeface="Cambria" panose="02040503050406030204" pitchFamily="18" charset="0"/>
              </a:rPr>
              <a:t>Is it okay or not okay if someone gives a gift to their friend? (</a:t>
            </a:r>
            <a:r>
              <a:rPr lang="en-US" sz="2800" b="1" i="0" dirty="0">
                <a:solidFill>
                  <a:schemeClr val="tx1"/>
                </a:solidFill>
                <a:effectLst/>
                <a:latin typeface="Cambria" panose="02040503050406030204" pitchFamily="18" charset="0"/>
                <a:ea typeface="Cambria" panose="02040503050406030204" pitchFamily="18" charset="0"/>
              </a:rPr>
              <a:t>okay</a:t>
            </a:r>
            <a:r>
              <a:rPr lang="en-US" sz="2800" b="0" i="0" dirty="0">
                <a:solidFill>
                  <a:schemeClr val="tx1"/>
                </a:solidFill>
                <a:effectLst/>
                <a:latin typeface="Cambria" panose="02040503050406030204" pitchFamily="18" charset="0"/>
                <a:ea typeface="Cambria" panose="02040503050406030204" pitchFamily="18" charset="0"/>
              </a:rPr>
              <a:t>/not okay)</a:t>
            </a:r>
          </a:p>
          <a:p>
            <a:pPr marL="457200" indent="-457200" algn="l">
              <a:buFontTx/>
              <a:buChar char="-"/>
            </a:pPr>
            <a:endParaRPr lang="en-US" sz="2800" dirty="0">
              <a:solidFill>
                <a:schemeClr val="tx1"/>
              </a:solidFill>
              <a:latin typeface="Cambria" panose="02040503050406030204" pitchFamily="18" charset="0"/>
              <a:ea typeface="Cambria" panose="02040503050406030204" pitchFamily="18" charset="0"/>
            </a:endParaRPr>
          </a:p>
          <a:p>
            <a:pPr marL="457200" indent="-457200" algn="l">
              <a:buFontTx/>
              <a:buChar char="-"/>
            </a:pPr>
            <a:endParaRPr lang="en-US" sz="2800" b="0" i="0" dirty="0">
              <a:solidFill>
                <a:schemeClr val="tx1"/>
              </a:solidFill>
              <a:effectLst/>
              <a:latin typeface="Cambria" panose="02040503050406030204" pitchFamily="18" charset="0"/>
              <a:ea typeface="Cambria" panose="02040503050406030204" pitchFamily="18"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itle 1">
            <a:extLst>
              <a:ext uri="{FF2B5EF4-FFF2-40B4-BE49-F238E27FC236}">
                <a16:creationId xmlns:a16="http://schemas.microsoft.com/office/drawing/2014/main" id="{8F23438A-5397-4E6E-ADD2-7D0E90C1DCC3}"/>
              </a:ext>
            </a:extLst>
          </p:cNvPr>
          <p:cNvSpPr txBox="1">
            <a:spLocks/>
          </p:cNvSpPr>
          <p:nvPr/>
        </p:nvSpPr>
        <p:spPr>
          <a:xfrm>
            <a:off x="204996" y="1529571"/>
            <a:ext cx="2093332" cy="335675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Calibrate </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Possibility </a:t>
            </a:r>
            <a:br>
              <a:rPr lang="en-US" sz="3200" i="1" dirty="0">
                <a:solidFill>
                  <a:schemeClr val="tx1"/>
                </a:solidFill>
                <a:latin typeface="Gill Sans Nova" panose="020B0602020104020203" pitchFamily="34" charset="0"/>
                <a:cs typeface="Helvetica" panose="020B0604020202020204" pitchFamily="34" charset="0"/>
              </a:rPr>
            </a:br>
            <a:r>
              <a:rPr lang="en-US" sz="3200" i="1" dirty="0">
                <a:solidFill>
                  <a:schemeClr val="tx1"/>
                </a:solidFill>
                <a:latin typeface="Gill Sans Nova" panose="020B0602020104020203" pitchFamily="34" charset="0"/>
                <a:cs typeface="Helvetica" panose="020B0604020202020204" pitchFamily="34" charset="0"/>
              </a:rPr>
              <a:t>of change</a:t>
            </a:r>
          </a:p>
          <a:p>
            <a:pPr>
              <a:lnSpc>
                <a:spcPct val="100000"/>
              </a:lnSpc>
            </a:pPr>
            <a:endParaRPr lang="en-US" sz="3200" i="1" dirty="0">
              <a:solidFill>
                <a:schemeClr val="tx1"/>
              </a:solidFill>
              <a:latin typeface="Gill Sans Nova" panose="020B0602020104020203" pitchFamily="34" charset="0"/>
              <a:cs typeface="Helvetica" panose="020B0604020202020204" pitchFamily="34" charset="0"/>
            </a:endParaRPr>
          </a:p>
          <a:p>
            <a:pPr>
              <a:lnSpc>
                <a:spcPct val="100000"/>
              </a:lnSpc>
            </a:pPr>
            <a:r>
              <a:rPr lang="en-US" sz="3200" i="1" dirty="0">
                <a:solidFill>
                  <a:schemeClr val="tx1"/>
                </a:solidFill>
                <a:latin typeface="Gill Sans Nova" panose="020B0602020104020203" pitchFamily="34" charset="0"/>
                <a:cs typeface="Helvetica" panose="020B0604020202020204" pitchFamily="34" charset="0"/>
              </a:rPr>
              <a:t>Normativity</a:t>
            </a:r>
          </a:p>
        </p:txBody>
      </p:sp>
      <p:sp>
        <p:nvSpPr>
          <p:cNvPr id="10" name="Title 1">
            <a:extLst>
              <a:ext uri="{FF2B5EF4-FFF2-40B4-BE49-F238E27FC236}">
                <a16:creationId xmlns:a16="http://schemas.microsoft.com/office/drawing/2014/main" id="{26FBE79E-307D-4AEC-86D4-5B0CA7479DEB}"/>
              </a:ext>
            </a:extLst>
          </p:cNvPr>
          <p:cNvSpPr txBox="1">
            <a:spLocks/>
          </p:cNvSpPr>
          <p:nvPr/>
        </p:nvSpPr>
        <p:spPr>
          <a:xfrm>
            <a:off x="268628" y="5743508"/>
            <a:ext cx="1903072" cy="1162184"/>
          </a:xfrm>
          <a:prstGeom prst="rect">
            <a:avLst/>
          </a:prstGeom>
        </p:spPr>
        <p:txBody>
          <a:bodyPr vert="horz" lIns="91440" tIns="45720" rIns="91440" bIns="45720" rtlCol="0" anchor="t" anchorCtr="0">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200" i="1" dirty="0">
                <a:solidFill>
                  <a:schemeClr val="tx1"/>
                </a:solidFill>
                <a:latin typeface="Gill Sans Nova" panose="020B0602020104020203" pitchFamily="34" charset="0"/>
                <a:cs typeface="Helvetica" panose="020B0604020202020204" pitchFamily="34" charset="0"/>
              </a:rPr>
              <a:t>Feedback for each</a:t>
            </a:r>
          </a:p>
        </p:txBody>
      </p:sp>
      <p:sp>
        <p:nvSpPr>
          <p:cNvPr id="12" name="TextBox 11">
            <a:extLst>
              <a:ext uri="{FF2B5EF4-FFF2-40B4-BE49-F238E27FC236}">
                <a16:creationId xmlns:a16="http://schemas.microsoft.com/office/drawing/2014/main" id="{7F1B8C93-B209-497C-A798-B3927159749E}"/>
              </a:ext>
            </a:extLst>
          </p:cNvPr>
          <p:cNvSpPr txBox="1"/>
          <p:nvPr/>
        </p:nvSpPr>
        <p:spPr>
          <a:xfrm>
            <a:off x="2343149" y="5743508"/>
            <a:ext cx="6386513" cy="1015663"/>
          </a:xfrm>
          <a:prstGeom prst="rect">
            <a:avLst/>
          </a:prstGeom>
          <a:noFill/>
          <a:ln>
            <a:noFill/>
          </a:ln>
        </p:spPr>
        <p:txBody>
          <a:bodyPr wrap="square">
            <a:spAutoFit/>
          </a:bodyPr>
          <a:lstStyle/>
          <a:p>
            <a:r>
              <a:rPr lang="en-US" sz="2000" b="1" dirty="0">
                <a:latin typeface="Cambria" panose="02040503050406030204" pitchFamily="18" charset="0"/>
                <a:ea typeface="Cambria" panose="02040503050406030204" pitchFamily="18" charset="0"/>
              </a:rPr>
              <a:t>Actually, no. / That’s right!</a:t>
            </a:r>
          </a:p>
          <a:p>
            <a:r>
              <a:rPr lang="en-US" sz="2000" dirty="0">
                <a:latin typeface="Cambria" panose="02040503050406030204" pitchFamily="18" charset="0"/>
                <a:ea typeface="Cambria" panose="02040503050406030204" pitchFamily="18" charset="0"/>
              </a:rPr>
              <a:t>People can't walk through walls, because walls are solid and we can't pass through them.</a:t>
            </a:r>
          </a:p>
        </p:txBody>
      </p:sp>
    </p:spTree>
    <p:extLst>
      <p:ext uri="{BB962C8B-B14F-4D97-AF65-F5344CB8AC3E}">
        <p14:creationId xmlns:p14="http://schemas.microsoft.com/office/powerpoint/2010/main" val="451264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5AF27F0-62F5-48AC-8C47-30065DDDEE40}"/>
              </a:ext>
            </a:extLst>
          </p:cNvPr>
          <p:cNvGrpSpPr/>
          <p:nvPr/>
        </p:nvGrpSpPr>
        <p:grpSpPr>
          <a:xfrm>
            <a:off x="389318" y="1623166"/>
            <a:ext cx="4095353" cy="4690707"/>
            <a:chOff x="389318" y="1623166"/>
            <a:chExt cx="4095353" cy="4690707"/>
          </a:xfrm>
        </p:grpSpPr>
        <p:pic>
          <p:nvPicPr>
            <p:cNvPr id="2050" name="Picture 2">
              <a:extLst>
                <a:ext uri="{FF2B5EF4-FFF2-40B4-BE49-F238E27FC236}">
                  <a16:creationId xmlns:a16="http://schemas.microsoft.com/office/drawing/2014/main" id="{FCF73A70-CA29-4926-AD7C-445D818C76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992"/>
            <a:stretch/>
          </p:blipFill>
          <p:spPr bwMode="auto">
            <a:xfrm>
              <a:off x="389318" y="1623166"/>
              <a:ext cx="4095353" cy="469070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DD2481FD-D385-4A0E-AF09-E6B57965E874}"/>
                </a:ext>
              </a:extLst>
            </p:cNvPr>
            <p:cNvSpPr/>
            <p:nvPr/>
          </p:nvSpPr>
          <p:spPr>
            <a:xfrm>
              <a:off x="532149" y="5282555"/>
              <a:ext cx="879881" cy="215352"/>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C7272AE6-678B-4A9E-9BD3-D8D2D303F74A}"/>
                </a:ext>
              </a:extLst>
            </p:cNvPr>
            <p:cNvSpPr/>
            <p:nvPr/>
          </p:nvSpPr>
          <p:spPr>
            <a:xfrm>
              <a:off x="3457631" y="4482454"/>
              <a:ext cx="929187" cy="228051"/>
            </a:xfrm>
            <a:prstGeom prst="roundRect">
              <a:avLst/>
            </a:pr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
            <a:extLst>
              <a:ext uri="{FF2B5EF4-FFF2-40B4-BE49-F238E27FC236}">
                <a16:creationId xmlns:a16="http://schemas.microsoft.com/office/drawing/2014/main" id="{3D43EAD7-2165-45D4-B29B-5617B2DAEF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5683" b="1854"/>
          <a:stretch/>
        </p:blipFill>
        <p:spPr bwMode="auto">
          <a:xfrm>
            <a:off x="8541668" y="5633655"/>
            <a:ext cx="3521758" cy="1224345"/>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10605702" y="2724845"/>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4">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4">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7742001" y="2674571"/>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4"/>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4"/>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4"/>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7911255" y="4798366"/>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flipH="1">
            <a:off x="9128802" y="4479771"/>
            <a:ext cx="2" cy="31859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6201313" y="2718329"/>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4">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4">
                <a:lum bright="70000" contrast="-70000"/>
              </a:blip>
              <a:srcRect l="32963" r="31296" b="14815"/>
              <a:stretch/>
            </p:blipFill>
            <p:spPr>
              <a:xfrm>
                <a:off x="1003384" y="3178060"/>
                <a:ext cx="1028534" cy="2451429"/>
              </a:xfrm>
              <a:prstGeom prst="rect">
                <a:avLst/>
              </a:prstGeom>
            </p:spPr>
          </p:pic>
        </p:grpSp>
      </p:grpSp>
    </p:spTree>
    <p:extLst>
      <p:ext uri="{BB962C8B-B14F-4D97-AF65-F5344CB8AC3E}">
        <p14:creationId xmlns:p14="http://schemas.microsoft.com/office/powerpoint/2010/main" val="2374702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fade">
                                      <p:cBhvr>
                                        <p:cTn id="15" dur="500"/>
                                        <p:tgtEl>
                                          <p:spTgt spid="43"/>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6" y="1395709"/>
            <a:ext cx="7150894" cy="1384995"/>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Great, let's get started! </a:t>
            </a:r>
            <a:br>
              <a:rPr lang="en-US" sz="2800" b="0" i="0" dirty="0">
                <a:solidFill>
                  <a:srgbClr val="404040"/>
                </a:solidFill>
                <a:effectLst/>
                <a:latin typeface="Cambria" panose="02040503050406030204" pitchFamily="18" charset="0"/>
                <a:ea typeface="Cambria" panose="02040503050406030204" pitchFamily="18" charset="0"/>
              </a:rPr>
            </a:br>
            <a:endParaRPr lang="en-US" sz="2800" b="0" i="0" dirty="0">
              <a:solidFill>
                <a:srgbClr val="404040"/>
              </a:solidFill>
              <a:effectLst/>
              <a:latin typeface="Cambria" panose="02040503050406030204" pitchFamily="18" charset="0"/>
              <a:ea typeface="Cambria" panose="02040503050406030204" pitchFamily="18" charset="0"/>
            </a:endParaRPr>
          </a:p>
          <a:p>
            <a:pPr algn="l"/>
            <a:r>
              <a:rPr lang="en-US" sz="2800" b="0" i="0" dirty="0">
                <a:solidFill>
                  <a:srgbClr val="404040"/>
                </a:solidFill>
                <a:effectLst/>
                <a:latin typeface="Cambria" panose="02040503050406030204" pitchFamily="18" charset="0"/>
                <a:ea typeface="Cambria" panose="02040503050406030204" pitchFamily="18" charset="0"/>
              </a:rPr>
              <a:t>I am going to tell you about a planet far away. </a:t>
            </a:r>
          </a:p>
        </p:txBody>
      </p:sp>
      <p:pic>
        <p:nvPicPr>
          <p:cNvPr id="9" name="Picture 8" descr="A picture containing food, indoor, sitting, table&#10;&#10;Description automatically generated">
            <a:extLst>
              <a:ext uri="{FF2B5EF4-FFF2-40B4-BE49-F238E27FC236}">
                <a16:creationId xmlns:a16="http://schemas.microsoft.com/office/drawing/2014/main" id="{CD9AA752-80A7-461B-927B-714814D923E4}"/>
              </a:ext>
            </a:extLst>
          </p:cNvPr>
          <p:cNvPicPr>
            <a:picLocks noChangeAspect="1"/>
          </p:cNvPicPr>
          <p:nvPr/>
        </p:nvPicPr>
        <p:blipFill>
          <a:blip r:embed="rId3"/>
          <a:stretch>
            <a:fillRect/>
          </a:stretch>
        </p:blipFill>
        <p:spPr>
          <a:xfrm>
            <a:off x="3774712" y="2702757"/>
            <a:ext cx="4240576" cy="4129261"/>
          </a:xfrm>
          <a:prstGeom prst="rect">
            <a:avLst/>
          </a:prstGeom>
        </p:spPr>
      </p:pic>
    </p:spTree>
    <p:extLst>
      <p:ext uri="{BB962C8B-B14F-4D97-AF65-F5344CB8AC3E}">
        <p14:creationId xmlns:p14="http://schemas.microsoft.com/office/powerpoint/2010/main" val="34491492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954107"/>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There are 2 kinds of friendly aliens who live on this planet: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and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a:t>
            </a:r>
          </a:p>
        </p:txBody>
      </p:sp>
      <p:pic>
        <p:nvPicPr>
          <p:cNvPr id="4" name="Picture 3" descr="A picture containing icon&#10;&#10;Description automatically generated">
            <a:extLst>
              <a:ext uri="{FF2B5EF4-FFF2-40B4-BE49-F238E27FC236}">
                <a16:creationId xmlns:a16="http://schemas.microsoft.com/office/drawing/2014/main" id="{9158BC26-333D-47EF-BE9F-3D1DEC9D03EC}"/>
              </a:ext>
            </a:extLst>
          </p:cNvPr>
          <p:cNvPicPr>
            <a:picLocks noChangeAspect="1"/>
          </p:cNvPicPr>
          <p:nvPr/>
        </p:nvPicPr>
        <p:blipFill>
          <a:blip r:embed="rId3"/>
          <a:stretch>
            <a:fillRect/>
          </a:stretch>
        </p:blipFill>
        <p:spPr>
          <a:xfrm>
            <a:off x="2342428" y="2659649"/>
            <a:ext cx="2926086" cy="280264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D4B61C8C-DE06-4B98-9C70-1C7C96E181B8}"/>
              </a:ext>
            </a:extLst>
          </p:cNvPr>
          <p:cNvPicPr>
            <a:picLocks noChangeAspect="1"/>
          </p:cNvPicPr>
          <p:nvPr/>
        </p:nvPicPr>
        <p:blipFill>
          <a:blip r:embed="rId4"/>
          <a:stretch>
            <a:fillRect/>
          </a:stretch>
        </p:blipFill>
        <p:spPr>
          <a:xfrm>
            <a:off x="6787706" y="3429000"/>
            <a:ext cx="2102741" cy="2272029"/>
          </a:xfrm>
          <a:prstGeom prst="rect">
            <a:avLst/>
          </a:prstGeom>
        </p:spPr>
      </p:pic>
    </p:spTree>
    <p:extLst>
      <p:ext uri="{BB962C8B-B14F-4D97-AF65-F5344CB8AC3E}">
        <p14:creationId xmlns:p14="http://schemas.microsoft.com/office/powerpoint/2010/main" val="31002037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live here, on this side of the planet. </a:t>
            </a:r>
          </a:p>
        </p:txBody>
      </p:sp>
      <p:pic>
        <p:nvPicPr>
          <p:cNvPr id="7" name="Picture 6" descr="A picture containing sitting, food, table, small&#10;&#10;Description automatically generated">
            <a:extLst>
              <a:ext uri="{FF2B5EF4-FFF2-40B4-BE49-F238E27FC236}">
                <a16:creationId xmlns:a16="http://schemas.microsoft.com/office/drawing/2014/main" id="{CC850671-8D65-4BA2-86B3-59341A710DE7}"/>
              </a:ext>
            </a:extLst>
          </p:cNvPr>
          <p:cNvPicPr>
            <a:picLocks noChangeAspect="1"/>
          </p:cNvPicPr>
          <p:nvPr/>
        </p:nvPicPr>
        <p:blipFill>
          <a:blip r:embed="rId3"/>
          <a:stretch>
            <a:fillRect/>
          </a:stretch>
        </p:blipFill>
        <p:spPr>
          <a:xfrm>
            <a:off x="2150452" y="2360326"/>
            <a:ext cx="4071142" cy="3964274"/>
          </a:xfrm>
          <a:prstGeom prst="rect">
            <a:avLst/>
          </a:prstGeom>
        </p:spPr>
      </p:pic>
      <p:pic>
        <p:nvPicPr>
          <p:cNvPr id="13" name="Picture 12" descr="A picture containing icon&#10;&#10;Description automatically generated">
            <a:extLst>
              <a:ext uri="{FF2B5EF4-FFF2-40B4-BE49-F238E27FC236}">
                <a16:creationId xmlns:a16="http://schemas.microsoft.com/office/drawing/2014/main" id="{0FF846E1-C28D-45A5-A8B1-4F853FB7D416}"/>
              </a:ext>
            </a:extLst>
          </p:cNvPr>
          <p:cNvPicPr>
            <a:picLocks noChangeAspect="1"/>
          </p:cNvPicPr>
          <p:nvPr/>
        </p:nvPicPr>
        <p:blipFill>
          <a:blip r:embed="rId4"/>
          <a:stretch>
            <a:fillRect/>
          </a:stretch>
        </p:blipFill>
        <p:spPr>
          <a:xfrm>
            <a:off x="6345497" y="2912554"/>
            <a:ext cx="3331823" cy="3191261"/>
          </a:xfrm>
          <a:prstGeom prst="rect">
            <a:avLst/>
          </a:prstGeom>
        </p:spPr>
      </p:pic>
    </p:spTree>
    <p:extLst>
      <p:ext uri="{BB962C8B-B14F-4D97-AF65-F5344CB8AC3E}">
        <p14:creationId xmlns:p14="http://schemas.microsoft.com/office/powerpoint/2010/main" val="1206819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live here, on this other side of the planet.</a:t>
            </a:r>
          </a:p>
        </p:txBody>
      </p:sp>
      <p:pic>
        <p:nvPicPr>
          <p:cNvPr id="7" name="Picture 6">
            <a:extLst>
              <a:ext uri="{FF2B5EF4-FFF2-40B4-BE49-F238E27FC236}">
                <a16:creationId xmlns:a16="http://schemas.microsoft.com/office/drawing/2014/main" id="{CC850671-8D65-4BA2-86B3-59341A710DE7}"/>
              </a:ext>
            </a:extLst>
          </p:cNvPr>
          <p:cNvPicPr>
            <a:picLocks noChangeAspect="1"/>
          </p:cNvPicPr>
          <p:nvPr/>
        </p:nvPicPr>
        <p:blipFill>
          <a:blip r:embed="rId3"/>
          <a:srcRect/>
          <a:stretch/>
        </p:blipFill>
        <p:spPr>
          <a:xfrm>
            <a:off x="2150452" y="2360326"/>
            <a:ext cx="4071141" cy="3964274"/>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31A6E06E-B111-402B-8612-832B19264BC3}"/>
              </a:ext>
            </a:extLst>
          </p:cNvPr>
          <p:cNvPicPr>
            <a:picLocks noChangeAspect="1"/>
          </p:cNvPicPr>
          <p:nvPr/>
        </p:nvPicPr>
        <p:blipFill>
          <a:blip r:embed="rId4"/>
          <a:stretch>
            <a:fillRect/>
          </a:stretch>
        </p:blipFill>
        <p:spPr>
          <a:xfrm>
            <a:off x="6787706" y="3429000"/>
            <a:ext cx="2102741" cy="2272029"/>
          </a:xfrm>
          <a:prstGeom prst="rect">
            <a:avLst/>
          </a:prstGeom>
        </p:spPr>
      </p:pic>
    </p:spTree>
    <p:extLst>
      <p:ext uri="{BB962C8B-B14F-4D97-AF65-F5344CB8AC3E}">
        <p14:creationId xmlns:p14="http://schemas.microsoft.com/office/powerpoint/2010/main" val="1313734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pogoberries</a:t>
            </a:r>
            <a:r>
              <a:rPr lang="en-US" sz="2800" b="0" i="0" dirty="0">
                <a:solidFill>
                  <a:srgbClr val="404040"/>
                </a:solidFill>
                <a:effectLst/>
                <a:latin typeface="Cambria" panose="02040503050406030204" pitchFamily="18" charset="0"/>
                <a:ea typeface="Cambria" panose="02040503050406030204" pitchFamily="18" charset="0"/>
              </a:rPr>
              <a:t>. </a:t>
            </a:r>
            <a:r>
              <a:rPr lang="en-US" sz="2800" b="0" i="0" dirty="0" err="1">
                <a:solidFill>
                  <a:srgbClr val="404040"/>
                </a:solidFill>
                <a:effectLst/>
                <a:latin typeface="Cambria" panose="02040503050406030204" pitchFamily="18" charset="0"/>
                <a:ea typeface="Cambria" panose="02040503050406030204" pitchFamily="18" charset="0"/>
              </a:rPr>
              <a:t>Vawns</a:t>
            </a:r>
            <a:r>
              <a:rPr lang="en-US" sz="2800" b="0" i="0" dirty="0">
                <a:solidFill>
                  <a:srgbClr val="404040"/>
                </a:solidFill>
                <a:effectLst/>
                <a:latin typeface="Cambria" panose="02040503050406030204" pitchFamily="18" charset="0"/>
                <a:ea typeface="Cambria" panose="02040503050406030204" pitchFamily="18" charset="0"/>
              </a:rPr>
              <a:t> eat </a:t>
            </a:r>
            <a:r>
              <a:rPr lang="en-US" sz="2800" b="0" i="0" dirty="0" err="1">
                <a:solidFill>
                  <a:srgbClr val="404040"/>
                </a:solidFill>
                <a:effectLst/>
                <a:latin typeface="Cambria" panose="02040503050406030204" pitchFamily="18" charset="0"/>
                <a:ea typeface="Cambria" panose="02040503050406030204" pitchFamily="18" charset="0"/>
              </a:rPr>
              <a:t>okinberries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8" name="Picture 7" descr="A picture containing icon&#10;&#10;Description automatically generated">
            <a:extLst>
              <a:ext uri="{FF2B5EF4-FFF2-40B4-BE49-F238E27FC236}">
                <a16:creationId xmlns:a16="http://schemas.microsoft.com/office/drawing/2014/main" id="{B4D0FF29-67C6-4A70-9C13-3A817D833C8B}"/>
              </a:ext>
            </a:extLst>
          </p:cNvPr>
          <p:cNvPicPr>
            <a:picLocks noChangeAspect="1"/>
          </p:cNvPicPr>
          <p:nvPr/>
        </p:nvPicPr>
        <p:blipFill>
          <a:blip r:embed="rId3"/>
          <a:stretch>
            <a:fillRect/>
          </a:stretch>
        </p:blipFill>
        <p:spPr>
          <a:xfrm>
            <a:off x="5647555" y="2159706"/>
            <a:ext cx="4725171" cy="3416767"/>
          </a:xfrm>
          <a:prstGeom prst="rect">
            <a:avLst/>
          </a:prstGeom>
        </p:spPr>
      </p:pic>
      <p:pic>
        <p:nvPicPr>
          <p:cNvPr id="10" name="Picture 9" descr="A close up of a logo&#10;&#10;Description automatically generated">
            <a:extLst>
              <a:ext uri="{FF2B5EF4-FFF2-40B4-BE49-F238E27FC236}">
                <a16:creationId xmlns:a16="http://schemas.microsoft.com/office/drawing/2014/main" id="{52D58697-DCA8-4560-978F-E89B92ECAF6A}"/>
              </a:ext>
            </a:extLst>
          </p:cNvPr>
          <p:cNvPicPr>
            <a:picLocks noChangeAspect="1"/>
          </p:cNvPicPr>
          <p:nvPr/>
        </p:nvPicPr>
        <p:blipFill>
          <a:blip r:embed="rId4"/>
          <a:stretch>
            <a:fillRect/>
          </a:stretch>
        </p:blipFill>
        <p:spPr>
          <a:xfrm>
            <a:off x="1126786" y="2336497"/>
            <a:ext cx="4725171" cy="3416767"/>
          </a:xfrm>
          <a:prstGeom prst="rect">
            <a:avLst/>
          </a:prstGeom>
        </p:spPr>
      </p:pic>
    </p:spTree>
    <p:extLst>
      <p:ext uri="{BB962C8B-B14F-4D97-AF65-F5344CB8AC3E}">
        <p14:creationId xmlns:p14="http://schemas.microsoft.com/office/powerpoint/2010/main" val="37900713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a:t>
            </a:r>
            <a:r>
              <a:rPr lang="en-US" dirty="0">
                <a:solidFill>
                  <a:schemeClr val="bg1"/>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a:t>
            </a:r>
            <a:r>
              <a:rPr lang="en-US" b="1" dirty="0">
                <a:solidFill>
                  <a:schemeClr val="bg1"/>
                </a:solidFill>
                <a:latin typeface="Gill Sans Nova" panose="020B0602020104020203" pitchFamily="34" charset="0"/>
              </a:rPr>
              <a:t> Intro/contrast </a:t>
            </a:r>
            <a:r>
              <a:rPr lang="en-US" dirty="0">
                <a:solidFill>
                  <a:schemeClr val="bg1">
                    <a:lumMod val="75000"/>
                  </a:schemeClr>
                </a:solidFill>
                <a:latin typeface="Gill Sans Nova" panose="020B0602020104020203" pitchFamily="34" charset="0"/>
              </a:rPr>
              <a:t>&gt;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1" name="TextBox 10">
            <a:extLst>
              <a:ext uri="{FF2B5EF4-FFF2-40B4-BE49-F238E27FC236}">
                <a16:creationId xmlns:a16="http://schemas.microsoft.com/office/drawing/2014/main" id="{96BC3A2E-3DD7-4A26-B347-AE826749C1A3}"/>
              </a:ext>
            </a:extLst>
          </p:cNvPr>
          <p:cNvSpPr txBox="1"/>
          <p:nvPr/>
        </p:nvSpPr>
        <p:spPr>
          <a:xfrm>
            <a:off x="507205" y="1395709"/>
            <a:ext cx="9522619" cy="523220"/>
          </a:xfrm>
          <a:prstGeom prst="rect">
            <a:avLst/>
          </a:prstGeom>
          <a:noFill/>
        </p:spPr>
        <p:txBody>
          <a:bodyPr wrap="square">
            <a:spAutoFit/>
          </a:bodyPr>
          <a:lstStyle/>
          <a:p>
            <a:pPr algn="l"/>
            <a:r>
              <a:rPr lang="en-US" sz="2800" b="0" i="0" dirty="0">
                <a:solidFill>
                  <a:srgbClr val="404040"/>
                </a:solidFill>
                <a:effectLst/>
                <a:latin typeface="Cambria" panose="02040503050406030204" pitchFamily="18" charset="0"/>
                <a:ea typeface="Cambria" panose="02040503050406030204" pitchFamily="18" charset="0"/>
              </a:rPr>
              <a:t>Today we're going to learn about </a:t>
            </a:r>
            <a:r>
              <a:rPr lang="en-US" sz="2800" b="0" i="0" dirty="0" err="1">
                <a:solidFill>
                  <a:srgbClr val="404040"/>
                </a:solidFill>
                <a:effectLst/>
                <a:latin typeface="Cambria" panose="02040503050406030204" pitchFamily="18" charset="0"/>
                <a:ea typeface="Cambria" panose="02040503050406030204" pitchFamily="18" charset="0"/>
              </a:rPr>
              <a:t>Zarpies</a:t>
            </a:r>
            <a:r>
              <a:rPr lang="en-US" sz="2800" b="0" i="0" dirty="0">
                <a:solidFill>
                  <a:srgbClr val="404040"/>
                </a:solidFill>
                <a:effectLst/>
                <a:latin typeface="Cambria" panose="02040503050406030204" pitchFamily="18" charset="0"/>
                <a:ea typeface="Cambria" panose="02040503050406030204" pitchFamily="18" charset="0"/>
              </a:rPr>
              <a:t>!</a:t>
            </a:r>
          </a:p>
        </p:txBody>
      </p:sp>
      <p:pic>
        <p:nvPicPr>
          <p:cNvPr id="3" name="Picture 2" descr="A picture containing icon&#10;&#10;Description automatically generated">
            <a:extLst>
              <a:ext uri="{FF2B5EF4-FFF2-40B4-BE49-F238E27FC236}">
                <a16:creationId xmlns:a16="http://schemas.microsoft.com/office/drawing/2014/main" id="{14206BC9-D7F0-4AFA-BB01-700AE21040B5}"/>
              </a:ext>
            </a:extLst>
          </p:cNvPr>
          <p:cNvPicPr>
            <a:picLocks noChangeAspect="1"/>
          </p:cNvPicPr>
          <p:nvPr/>
        </p:nvPicPr>
        <p:blipFill>
          <a:blip r:embed="rId3"/>
          <a:stretch>
            <a:fillRect/>
          </a:stretch>
        </p:blipFill>
        <p:spPr>
          <a:xfrm>
            <a:off x="3959484" y="2475334"/>
            <a:ext cx="3331823" cy="3191261"/>
          </a:xfrm>
          <a:prstGeom prst="rect">
            <a:avLst/>
          </a:prstGeom>
        </p:spPr>
      </p:pic>
    </p:spTree>
    <p:extLst>
      <p:ext uri="{BB962C8B-B14F-4D97-AF65-F5344CB8AC3E}">
        <p14:creationId xmlns:p14="http://schemas.microsoft.com/office/powerpoint/2010/main" val="579401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a:t>
            </a:r>
            <a:r>
              <a:rPr lang="en-US" b="1" dirty="0">
                <a:solidFill>
                  <a:schemeClr val="bg1"/>
                </a:solidFill>
                <a:latin typeface="Gill Sans Nova" panose="020B0602020104020203" pitchFamily="34" charset="0"/>
              </a:rPr>
              <a:t>Construal</a:t>
            </a:r>
            <a:r>
              <a:rPr lang="en-US" dirty="0">
                <a:solidFill>
                  <a:schemeClr val="bg1">
                    <a:lumMod val="75000"/>
                  </a:schemeClr>
                </a:solidFill>
                <a:latin typeface="Gill Sans Nova" panose="020B0602020104020203" pitchFamily="34" charset="0"/>
              </a:rPr>
              <a:t>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8" name="TextBox 7">
            <a:extLst>
              <a:ext uri="{FF2B5EF4-FFF2-40B4-BE49-F238E27FC236}">
                <a16:creationId xmlns:a16="http://schemas.microsoft.com/office/drawing/2014/main" id="{CC203439-687B-470E-B9C9-4D2135782700}"/>
              </a:ext>
            </a:extLst>
          </p:cNvPr>
          <p:cNvSpPr txBox="1"/>
          <p:nvPr/>
        </p:nvSpPr>
        <p:spPr>
          <a:xfrm>
            <a:off x="1736565" y="2517237"/>
            <a:ext cx="9140428"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(biological) </a:t>
            </a:r>
          </a:p>
          <a:p>
            <a:r>
              <a:rPr lang="en-US" sz="2400" dirty="0">
                <a:latin typeface="Cambria" panose="02040503050406030204" pitchFamily="18" charset="0"/>
                <a:ea typeface="Cambria" panose="02040503050406030204" pitchFamily="18" charset="0"/>
              </a:rPr>
              <a:t>Because of the way their bodies work, other berries make them sick, so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9" name="Picture 8" descr="A picture containing shape&#10;&#10;Description automatically generated">
            <a:extLst>
              <a:ext uri="{FF2B5EF4-FFF2-40B4-BE49-F238E27FC236}">
                <a16:creationId xmlns:a16="http://schemas.microsoft.com/office/drawing/2014/main" id="{BC66759A-6F7B-479F-9526-AEFD4B0E629F}"/>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834559" y="2832051"/>
            <a:ext cx="371531" cy="885515"/>
          </a:xfrm>
          <a:prstGeom prst="rect">
            <a:avLst/>
          </a:prstGeom>
        </p:spPr>
      </p:pic>
      <p:grpSp>
        <p:nvGrpSpPr>
          <p:cNvPr id="10" name="Group 9">
            <a:extLst>
              <a:ext uri="{FF2B5EF4-FFF2-40B4-BE49-F238E27FC236}">
                <a16:creationId xmlns:a16="http://schemas.microsoft.com/office/drawing/2014/main" id="{ADC3331D-AD62-4D47-8E0E-73B6FDF54C8B}"/>
              </a:ext>
            </a:extLst>
          </p:cNvPr>
          <p:cNvGrpSpPr/>
          <p:nvPr/>
        </p:nvGrpSpPr>
        <p:grpSpPr>
          <a:xfrm>
            <a:off x="431423" y="4030718"/>
            <a:ext cx="1305142" cy="849451"/>
            <a:chOff x="3362449" y="2975463"/>
            <a:chExt cx="5467101" cy="3558259"/>
          </a:xfrm>
        </p:grpSpPr>
        <p:sp>
          <p:nvSpPr>
            <p:cNvPr id="12" name="Oval 11">
              <a:extLst>
                <a:ext uri="{FF2B5EF4-FFF2-40B4-BE49-F238E27FC236}">
                  <a16:creationId xmlns:a16="http://schemas.microsoft.com/office/drawing/2014/main" id="{A22AC2A7-83DB-4A03-90B4-5759502E019C}"/>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picture containing shape&#10;&#10;Description automatically generated">
              <a:extLst>
                <a:ext uri="{FF2B5EF4-FFF2-40B4-BE49-F238E27FC236}">
                  <a16:creationId xmlns:a16="http://schemas.microsoft.com/office/drawing/2014/main" id="{9C211402-ACBA-471E-B3D8-A4114FF707B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9DA250B-03C9-4D5B-844E-26B7EBA033C0}"/>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15" name="Picture 14" descr="A picture containing shape&#10;&#10;Description automatically generated">
              <a:extLst>
                <a:ext uri="{FF2B5EF4-FFF2-40B4-BE49-F238E27FC236}">
                  <a16:creationId xmlns:a16="http://schemas.microsoft.com/office/drawing/2014/main" id="{0D5DCF6E-86EA-4102-8AFE-90A57ABE8888}"/>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7" name="Group 6">
            <a:extLst>
              <a:ext uri="{FF2B5EF4-FFF2-40B4-BE49-F238E27FC236}">
                <a16:creationId xmlns:a16="http://schemas.microsoft.com/office/drawing/2014/main" id="{A9EE0971-2AD0-421B-8E38-8B52075E177E}"/>
              </a:ext>
            </a:extLst>
          </p:cNvPr>
          <p:cNvGrpSpPr/>
          <p:nvPr/>
        </p:nvGrpSpPr>
        <p:grpSpPr>
          <a:xfrm>
            <a:off x="168971" y="5150074"/>
            <a:ext cx="1326551" cy="1198338"/>
            <a:chOff x="2912349" y="5527144"/>
            <a:chExt cx="1326551" cy="1198338"/>
          </a:xfrm>
        </p:grpSpPr>
        <p:grpSp>
          <p:nvGrpSpPr>
            <p:cNvPr id="16" name="Group 15">
              <a:extLst>
                <a:ext uri="{FF2B5EF4-FFF2-40B4-BE49-F238E27FC236}">
                  <a16:creationId xmlns:a16="http://schemas.microsoft.com/office/drawing/2014/main" id="{943AB621-601F-4746-807E-6EE502866EE6}"/>
                </a:ext>
              </a:extLst>
            </p:cNvPr>
            <p:cNvGrpSpPr/>
            <p:nvPr/>
          </p:nvGrpSpPr>
          <p:grpSpPr>
            <a:xfrm>
              <a:off x="2912349" y="5527144"/>
              <a:ext cx="1326551" cy="1161290"/>
              <a:chOff x="484334" y="-48184"/>
              <a:chExt cx="5606092" cy="4907689"/>
            </a:xfrm>
          </p:grpSpPr>
          <p:pic>
            <p:nvPicPr>
              <p:cNvPr id="17" name="Picture 16" descr="A picture containing shape&#10;&#10;Description automatically generated">
                <a:extLst>
                  <a:ext uri="{FF2B5EF4-FFF2-40B4-BE49-F238E27FC236}">
                    <a16:creationId xmlns:a16="http://schemas.microsoft.com/office/drawing/2014/main" id="{F0550D10-3778-4F36-A4A4-3AF38A6A2D3E}"/>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18" name="Freeform: Shape 17">
                <a:extLst>
                  <a:ext uri="{FF2B5EF4-FFF2-40B4-BE49-F238E27FC236}">
                    <a16:creationId xmlns:a16="http://schemas.microsoft.com/office/drawing/2014/main" id="{3F97C024-3193-4734-8014-87C0CEA640B9}"/>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DFAE173-CED5-44A2-B346-AE141A2C8744}"/>
                </a:ext>
              </a:extLst>
            </p:cNvPr>
            <p:cNvGrpSpPr/>
            <p:nvPr/>
          </p:nvGrpSpPr>
          <p:grpSpPr>
            <a:xfrm>
              <a:off x="3174801" y="6032914"/>
              <a:ext cx="1064099" cy="692568"/>
              <a:chOff x="6831672" y="1868280"/>
              <a:chExt cx="3184477" cy="2072614"/>
            </a:xfrm>
          </p:grpSpPr>
          <p:pic>
            <p:nvPicPr>
              <p:cNvPr id="20" name="Picture 19" descr="A picture containing shape&#10;&#10;Description automatically generated">
                <a:extLst>
                  <a:ext uri="{FF2B5EF4-FFF2-40B4-BE49-F238E27FC236}">
                    <a16:creationId xmlns:a16="http://schemas.microsoft.com/office/drawing/2014/main" id="{655D07C1-8160-4155-A664-694EA6E5FE13}"/>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73D45BD7-4B93-41CC-A0E8-4999F5667305}"/>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22" name="Oval 21">
                <a:extLst>
                  <a:ext uri="{FF2B5EF4-FFF2-40B4-BE49-F238E27FC236}">
                    <a16:creationId xmlns:a16="http://schemas.microsoft.com/office/drawing/2014/main" id="{AC16A6B2-C0CF-4359-AAB2-E8464DCD78FA}"/>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picture containing shape&#10;&#10;Description automatically generated">
                <a:extLst>
                  <a:ext uri="{FF2B5EF4-FFF2-40B4-BE49-F238E27FC236}">
                    <a16:creationId xmlns:a16="http://schemas.microsoft.com/office/drawing/2014/main" id="{94A59A2E-F85F-4EC0-86A7-40A81A93606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grpSp>
      <p:sp>
        <p:nvSpPr>
          <p:cNvPr id="25" name="TextBox 24">
            <a:extLst>
              <a:ext uri="{FF2B5EF4-FFF2-40B4-BE49-F238E27FC236}">
                <a16:creationId xmlns:a16="http://schemas.microsoft.com/office/drawing/2014/main" id="{4DD7B4F6-3CF5-4742-B3E4-3012812409DB}"/>
              </a:ext>
            </a:extLst>
          </p:cNvPr>
          <p:cNvSpPr txBox="1"/>
          <p:nvPr/>
        </p:nvSpPr>
        <p:spPr>
          <a:xfrm>
            <a:off x="1736565" y="3878451"/>
            <a:ext cx="9140428"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Internalist (cultural) </a:t>
            </a:r>
          </a:p>
          <a:p>
            <a:r>
              <a:rPr lang="en-US" sz="2400" dirty="0">
                <a:latin typeface="Cambria" panose="02040503050406030204" pitchFamily="18" charset="0"/>
                <a:ea typeface="Cambria" panose="02040503050406030204" pitchFamily="18" charset="0"/>
              </a:rPr>
              <a:t>Because they believe eating other berries is bad luck, </a:t>
            </a:r>
            <a:br>
              <a:rPr lang="en-US" sz="2400" dirty="0">
                <a:latin typeface="Cambria" panose="02040503050406030204" pitchFamily="18" charset="0"/>
                <a:ea typeface="Cambria" panose="02040503050406030204" pitchFamily="18" charset="0"/>
              </a:rPr>
            </a:b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sp>
        <p:nvSpPr>
          <p:cNvPr id="26" name="TextBox 25">
            <a:extLst>
              <a:ext uri="{FF2B5EF4-FFF2-40B4-BE49-F238E27FC236}">
                <a16:creationId xmlns:a16="http://schemas.microsoft.com/office/drawing/2014/main" id="{7580B687-F8D7-4FCD-AEF8-CE66260496A8}"/>
              </a:ext>
            </a:extLst>
          </p:cNvPr>
          <p:cNvSpPr txBox="1"/>
          <p:nvPr/>
        </p:nvSpPr>
        <p:spPr>
          <a:xfrm>
            <a:off x="1736565" y="5239665"/>
            <a:ext cx="10455434" cy="1200329"/>
          </a:xfrm>
          <a:prstGeom prst="rect">
            <a:avLst/>
          </a:prstGeom>
          <a:noFill/>
        </p:spPr>
        <p:txBody>
          <a:bodyPr wrap="square">
            <a:spAutoFit/>
          </a:bodyPr>
          <a:lstStyle/>
          <a:p>
            <a:r>
              <a:rPr lang="en-US" sz="2400" b="1" dirty="0">
                <a:latin typeface="Gill Sans Nova" panose="020B0602020104020203" pitchFamily="34" charset="0"/>
                <a:ea typeface="Cambria" panose="02040503050406030204" pitchFamily="18" charset="0"/>
              </a:rPr>
              <a:t>Structural</a:t>
            </a:r>
          </a:p>
          <a:p>
            <a:r>
              <a:rPr lang="en-US" sz="2400" dirty="0">
                <a:latin typeface="Cambria" panose="02040503050406030204" pitchFamily="18" charset="0"/>
                <a:ea typeface="Cambria" panose="02040503050406030204" pitchFamily="18" charset="0"/>
              </a:rPr>
              <a:t>Because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 are the only berries that grow in the area where they live,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only eat </a:t>
            </a:r>
            <a:r>
              <a:rPr lang="en-US" sz="2400" dirty="0" err="1">
                <a:latin typeface="Cambria" panose="02040503050406030204" pitchFamily="18" charset="0"/>
                <a:ea typeface="Cambria" panose="02040503050406030204" pitchFamily="18" charset="0"/>
              </a:rPr>
              <a:t>pogoberries</a:t>
            </a:r>
            <a:r>
              <a:rPr lang="en-US" sz="2400" dirty="0">
                <a:latin typeface="Cambria" panose="02040503050406030204" pitchFamily="18" charset="0"/>
                <a:ea typeface="Cambria" panose="02040503050406030204" pitchFamily="18" charset="0"/>
              </a:rPr>
              <a:t>.</a:t>
            </a:r>
          </a:p>
        </p:txBody>
      </p:sp>
      <p:pic>
        <p:nvPicPr>
          <p:cNvPr id="28" name="Picture 27" descr="A close up of a logo&#10;&#10;Description automatically generated">
            <a:extLst>
              <a:ext uri="{FF2B5EF4-FFF2-40B4-BE49-F238E27FC236}">
                <a16:creationId xmlns:a16="http://schemas.microsoft.com/office/drawing/2014/main" id="{D24B364E-7C0A-4ECD-8557-43C74DB379FB}"/>
              </a:ext>
            </a:extLst>
          </p:cNvPr>
          <p:cNvPicPr>
            <a:picLocks noChangeAspect="1"/>
          </p:cNvPicPr>
          <p:nvPr/>
        </p:nvPicPr>
        <p:blipFill>
          <a:blip r:embed="rId5"/>
          <a:stretch>
            <a:fillRect/>
          </a:stretch>
        </p:blipFill>
        <p:spPr>
          <a:xfrm>
            <a:off x="8888144" y="3117401"/>
            <a:ext cx="3139090" cy="2269873"/>
          </a:xfrm>
          <a:prstGeom prst="rect">
            <a:avLst/>
          </a:prstGeom>
        </p:spPr>
      </p:pic>
      <p:sp>
        <p:nvSpPr>
          <p:cNvPr id="31" name="TextBox 30">
            <a:extLst>
              <a:ext uri="{FF2B5EF4-FFF2-40B4-BE49-F238E27FC236}">
                <a16:creationId xmlns:a16="http://schemas.microsoft.com/office/drawing/2014/main" id="{811D2F13-4144-407A-B3C4-B0E9513B355F}"/>
              </a:ext>
            </a:extLst>
          </p:cNvPr>
          <p:cNvSpPr txBox="1"/>
          <p:nvPr/>
        </p:nvSpPr>
        <p:spPr>
          <a:xfrm>
            <a:off x="509490" y="1756813"/>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Participants randomly assigned to 1 of 3 conditions:</a:t>
            </a:r>
          </a:p>
        </p:txBody>
      </p:sp>
    </p:spTree>
    <p:extLst>
      <p:ext uri="{BB962C8B-B14F-4D97-AF65-F5344CB8AC3E}">
        <p14:creationId xmlns:p14="http://schemas.microsoft.com/office/powerpoint/2010/main" val="2050960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TextBox 2">
            <a:extLst>
              <a:ext uri="{FF2B5EF4-FFF2-40B4-BE49-F238E27FC236}">
                <a16:creationId xmlns:a16="http://schemas.microsoft.com/office/drawing/2014/main" id="{A8E7D0A2-9651-49E7-BFDA-3AB5632E95AD}"/>
              </a:ext>
            </a:extLst>
          </p:cNvPr>
          <p:cNvSpPr txBox="1"/>
          <p:nvPr/>
        </p:nvSpPr>
        <p:spPr>
          <a:xfrm>
            <a:off x="509490" y="1352040"/>
            <a:ext cx="9140428" cy="523220"/>
          </a:xfrm>
          <a:prstGeom prst="rect">
            <a:avLst/>
          </a:prstGeom>
          <a:noFill/>
        </p:spPr>
        <p:txBody>
          <a:bodyPr wrap="square">
            <a:spAutoFit/>
          </a:bodyPr>
          <a:lstStyle/>
          <a:p>
            <a:r>
              <a:rPr lang="en-US" sz="2800" dirty="0">
                <a:latin typeface="Gill Sans Nova" panose="020B0602020104020203" pitchFamily="34" charset="0"/>
                <a:ea typeface="Cambria" panose="02040503050406030204" pitchFamily="18" charset="0"/>
              </a:rPr>
              <a:t>Attention check </a:t>
            </a:r>
            <a:r>
              <a:rPr lang="en-US" sz="2400" dirty="0">
                <a:latin typeface="Gill Sans Nova" panose="020B0602020104020203" pitchFamily="34" charset="0"/>
                <a:ea typeface="Cambria" panose="02040503050406030204" pitchFamily="18" charset="0"/>
              </a:rPr>
              <a:t>(</a:t>
            </a:r>
            <a:r>
              <a:rPr lang="en-US" sz="2400" i="1" dirty="0">
                <a:latin typeface="Gill Sans Nova" panose="020B0602020104020203" pitchFamily="34" charset="0"/>
                <a:ea typeface="Cambria" panose="02040503050406030204" pitchFamily="18" charset="0"/>
              </a:rPr>
              <a:t>N = </a:t>
            </a:r>
            <a:r>
              <a:rPr lang="en-US" sz="2400" dirty="0">
                <a:latin typeface="Gill Sans Nova" panose="020B0602020104020203" pitchFamily="34" charset="0"/>
                <a:ea typeface="Cambria" panose="02040503050406030204" pitchFamily="18" charset="0"/>
              </a:rPr>
              <a:t>6 excluded)</a:t>
            </a:r>
            <a:endParaRPr lang="en-US" sz="2800" dirty="0">
              <a:latin typeface="Gill Sans Nova" panose="020B0602020104020203" pitchFamily="34" charset="0"/>
              <a:ea typeface="Cambria" panose="02040503050406030204" pitchFamily="18"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09490" y="2209827"/>
            <a:ext cx="952261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Which group usually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pic>
        <p:nvPicPr>
          <p:cNvPr id="11" name="Picture 10" descr="A picture containing icon&#10;&#10;Description automatically generated">
            <a:extLst>
              <a:ext uri="{FF2B5EF4-FFF2-40B4-BE49-F238E27FC236}">
                <a16:creationId xmlns:a16="http://schemas.microsoft.com/office/drawing/2014/main" id="{3F703167-7DF9-47E9-8C6C-BA73BCB0A3D6}"/>
              </a:ext>
            </a:extLst>
          </p:cNvPr>
          <p:cNvPicPr>
            <a:picLocks noChangeAspect="1"/>
          </p:cNvPicPr>
          <p:nvPr/>
        </p:nvPicPr>
        <p:blipFill>
          <a:blip r:embed="rId3"/>
          <a:stretch>
            <a:fillRect/>
          </a:stretch>
        </p:blipFill>
        <p:spPr>
          <a:xfrm>
            <a:off x="2342428" y="3181620"/>
            <a:ext cx="2926086" cy="2802642"/>
          </a:xfrm>
          <a:prstGeom prst="rect">
            <a:avLst/>
          </a:prstGeom>
        </p:spPr>
      </p:pic>
      <p:pic>
        <p:nvPicPr>
          <p:cNvPr id="24" name="Picture 23" descr="A picture containing drawing&#10;&#10;Description automatically generated">
            <a:extLst>
              <a:ext uri="{FF2B5EF4-FFF2-40B4-BE49-F238E27FC236}">
                <a16:creationId xmlns:a16="http://schemas.microsoft.com/office/drawing/2014/main" id="{8C0B99C5-2AAA-4620-B112-9640CECDB300}"/>
              </a:ext>
            </a:extLst>
          </p:cNvPr>
          <p:cNvPicPr>
            <a:picLocks noChangeAspect="1"/>
          </p:cNvPicPr>
          <p:nvPr/>
        </p:nvPicPr>
        <p:blipFill>
          <a:blip r:embed="rId4"/>
          <a:stretch>
            <a:fillRect/>
          </a:stretch>
        </p:blipFill>
        <p:spPr>
          <a:xfrm>
            <a:off x="6787706" y="3950971"/>
            <a:ext cx="2102741" cy="2272029"/>
          </a:xfrm>
          <a:prstGeom prst="rect">
            <a:avLst/>
          </a:prstGeom>
        </p:spPr>
      </p:pic>
      <p:sp>
        <p:nvSpPr>
          <p:cNvPr id="33" name="TextBox 32">
            <a:extLst>
              <a:ext uri="{FF2B5EF4-FFF2-40B4-BE49-F238E27FC236}">
                <a16:creationId xmlns:a16="http://schemas.microsoft.com/office/drawing/2014/main" id="{EFA78CEC-4250-4EA8-B2A1-62A1B279E9F1}"/>
              </a:ext>
            </a:extLst>
          </p:cNvPr>
          <p:cNvSpPr txBox="1"/>
          <p:nvPr/>
        </p:nvSpPr>
        <p:spPr>
          <a:xfrm>
            <a:off x="3139887" y="6172474"/>
            <a:ext cx="1753068"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a:t>
            </a:r>
          </a:p>
        </p:txBody>
      </p:sp>
      <p:sp>
        <p:nvSpPr>
          <p:cNvPr id="34" name="TextBox 33">
            <a:extLst>
              <a:ext uri="{FF2B5EF4-FFF2-40B4-BE49-F238E27FC236}">
                <a16:creationId xmlns:a16="http://schemas.microsoft.com/office/drawing/2014/main" id="{C12B672A-598A-4734-8F45-683409CE791D}"/>
              </a:ext>
            </a:extLst>
          </p:cNvPr>
          <p:cNvSpPr txBox="1"/>
          <p:nvPr/>
        </p:nvSpPr>
        <p:spPr>
          <a:xfrm>
            <a:off x="7299046" y="6172474"/>
            <a:ext cx="1591401" cy="523220"/>
          </a:xfrm>
          <a:prstGeom prst="rect">
            <a:avLst/>
          </a:prstGeom>
          <a:noFill/>
        </p:spPr>
        <p:txBody>
          <a:bodyPr wrap="square">
            <a:spAutoFit/>
          </a:bodyPr>
          <a:lstStyle/>
          <a:p>
            <a:pPr algn="l"/>
            <a:r>
              <a:rPr lang="en-US" sz="2800" b="1" i="0" dirty="0" err="1">
                <a:effectLst/>
                <a:latin typeface="Cambria" panose="02040503050406030204" pitchFamily="18" charset="0"/>
                <a:ea typeface="Cambria" panose="02040503050406030204" pitchFamily="18" charset="0"/>
              </a:rPr>
              <a:t>Vawns</a:t>
            </a:r>
            <a:r>
              <a:rPr lang="en-US" sz="2800" i="0" dirty="0">
                <a:effectLst/>
                <a:latin typeface="Cambria" panose="02040503050406030204" pitchFamily="18" charset="0"/>
                <a:ea typeface="Cambria" panose="02040503050406030204" pitchFamily="18" charset="0"/>
              </a:rPr>
              <a:t>)</a:t>
            </a:r>
          </a:p>
        </p:txBody>
      </p:sp>
      <p:pic>
        <p:nvPicPr>
          <p:cNvPr id="8" name="Picture 7" descr="A close up of a flower&#10;&#10;Description automatically generated">
            <a:extLst>
              <a:ext uri="{FF2B5EF4-FFF2-40B4-BE49-F238E27FC236}">
                <a16:creationId xmlns:a16="http://schemas.microsoft.com/office/drawing/2014/main" id="{454D74B5-377E-41F0-A6D6-97922F0B35BA}"/>
              </a:ext>
            </a:extLst>
          </p:cNvPr>
          <p:cNvPicPr>
            <a:picLocks noChangeAspect="1"/>
          </p:cNvPicPr>
          <p:nvPr/>
        </p:nvPicPr>
        <p:blipFill>
          <a:blip r:embed="rId5"/>
          <a:stretch>
            <a:fillRect/>
          </a:stretch>
        </p:blipFill>
        <p:spPr>
          <a:xfrm>
            <a:off x="6474669" y="1709286"/>
            <a:ext cx="897638" cy="1979680"/>
          </a:xfrm>
          <a:prstGeom prst="rect">
            <a:avLst/>
          </a:prstGeom>
        </p:spPr>
      </p:pic>
    </p:spTree>
    <p:extLst>
      <p:ext uri="{BB962C8B-B14F-4D97-AF65-F5344CB8AC3E}">
        <p14:creationId xmlns:p14="http://schemas.microsoft.com/office/powerpoint/2010/main" val="2674158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9" y="2813437"/>
            <a:ext cx="5327430"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Can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also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a:t>
            </a:r>
          </a:p>
        </p:txBody>
      </p:sp>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1"/>
            <a:ext cx="805273" cy="1775975"/>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11480181" cy="1261884"/>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Possibility of change</a:t>
            </a:r>
          </a:p>
          <a:p>
            <a:r>
              <a:rPr lang="en-US" sz="2400" dirty="0">
                <a:latin typeface="Gill Sans Nova" panose="020B0602020104020203" pitchFamily="34" charset="0"/>
                <a:cs typeface="Helvetica" panose="020B0604020202020204" pitchFamily="34" charset="0"/>
              </a:rPr>
              <a:t>From traditional flexibility measures in development of gender stereotypes </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(Levy et al., 1995, Blakemore &amp; Russ, 1997)</a:t>
            </a:r>
            <a:endParaRPr lang="en-US" sz="2400" dirty="0">
              <a:latin typeface="Gill Sans Nova" panose="020B0602020104020203" pitchFamily="34" charset="0"/>
              <a:cs typeface="Helvetica" panose="020B0604020202020204" pitchFamily="34" charset="0"/>
            </a:endParaRPr>
          </a:p>
        </p:txBody>
      </p:sp>
      <p:sp>
        <p:nvSpPr>
          <p:cNvPr id="19" name="TextBox 18">
            <a:extLst>
              <a:ext uri="{FF2B5EF4-FFF2-40B4-BE49-F238E27FC236}">
                <a16:creationId xmlns:a16="http://schemas.microsoft.com/office/drawing/2014/main" id="{E2434317-6BE1-4D64-BAAE-F5CC2D788A03}"/>
              </a:ext>
            </a:extLst>
          </p:cNvPr>
          <p:cNvSpPr txBox="1"/>
          <p:nvPr/>
        </p:nvSpPr>
        <p:spPr>
          <a:xfrm>
            <a:off x="521317" y="5903331"/>
            <a:ext cx="9522619" cy="523220"/>
          </a:xfrm>
          <a:prstGeom prst="rect">
            <a:avLst/>
          </a:prstGeom>
          <a:noFill/>
        </p:spPr>
        <p:txBody>
          <a:bodyPr wrap="square">
            <a:spAutoFit/>
          </a:bodyPr>
          <a:lstStyle/>
          <a:p>
            <a:pPr algn="l"/>
            <a:r>
              <a:rPr lang="en-US" sz="2800" b="0" dirty="0">
                <a:effectLst/>
                <a:latin typeface="Cambria" panose="02040503050406030204" pitchFamily="18" charset="0"/>
                <a:ea typeface="Cambria" panose="02040503050406030204" pitchFamily="18" charset="0"/>
              </a:rPr>
              <a:t>(For sure no, 	Maybe no, 	Maybe yes, 	For sure yes)</a:t>
            </a:r>
          </a:p>
        </p:txBody>
      </p:sp>
    </p:spTree>
    <p:extLst>
      <p:ext uri="{BB962C8B-B14F-4D97-AF65-F5344CB8AC3E}">
        <p14:creationId xmlns:p14="http://schemas.microsoft.com/office/powerpoint/2010/main" val="3179663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a:t>
            </a:r>
            <a:r>
              <a:rPr lang="en-US" b="1" dirty="0">
                <a:solidFill>
                  <a:schemeClr val="bg1"/>
                </a:solidFill>
                <a:latin typeface="Gill Sans Nova" panose="020B0602020104020203" pitchFamily="34" charset="0"/>
              </a:rPr>
              <a:t>Possibility of change</a:t>
            </a:r>
            <a:r>
              <a:rPr lang="en-US" b="1" dirty="0">
                <a:solidFill>
                  <a:schemeClr val="bg1">
                    <a:lumMod val="75000"/>
                  </a:schemeClr>
                </a:solidFill>
                <a:latin typeface="Gill Sans Nova" panose="020B0602020104020203" pitchFamily="34" charset="0"/>
              </a:rPr>
              <a:t> </a:t>
            </a:r>
            <a:r>
              <a:rPr lang="en-US" dirty="0">
                <a:solidFill>
                  <a:schemeClr val="bg1">
                    <a:lumMod val="75000"/>
                  </a:schemeClr>
                </a:solidFill>
                <a:latin typeface="Gill Sans Nova" panose="020B0602020104020203" pitchFamily="34" charset="0"/>
              </a:rPr>
              <a:t>&gt;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grpSp>
        <p:nvGrpSpPr>
          <p:cNvPr id="13" name="Group 12">
            <a:extLst>
              <a:ext uri="{FF2B5EF4-FFF2-40B4-BE49-F238E27FC236}">
                <a16:creationId xmlns:a16="http://schemas.microsoft.com/office/drawing/2014/main" id="{4FC01E28-CCA2-43B2-A9A5-A5F62C42342D}"/>
              </a:ext>
            </a:extLst>
          </p:cNvPr>
          <p:cNvGrpSpPr/>
          <p:nvPr/>
        </p:nvGrpSpPr>
        <p:grpSpPr>
          <a:xfrm>
            <a:off x="84872" y="1221068"/>
            <a:ext cx="9236075" cy="5636932"/>
            <a:chOff x="84872" y="1221068"/>
            <a:chExt cx="9236075" cy="5636932"/>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tretch>
              <a:fillRect/>
            </a:stretch>
          </p:blipFill>
          <p:spPr>
            <a:xfrm>
              <a:off x="191244" y="1221068"/>
              <a:ext cx="9129703" cy="5636932"/>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54411" y="3643717"/>
              <a:ext cx="4962235" cy="483669"/>
            </a:xfrm>
            <a:prstGeom prst="rect">
              <a:avLst/>
            </a:prstGeom>
            <a:solidFill>
              <a:schemeClr val="bg1"/>
            </a:solidFill>
          </p:spPr>
          <p:txBody>
            <a:bodyPr wrap="square">
              <a:spAutoFit/>
            </a:bodyPr>
            <a:lstStyle/>
            <a:p>
              <a:pPr algn="l"/>
              <a:r>
                <a:rPr lang="en-US" sz="2400" b="0" i="0" dirty="0">
                  <a:effectLst/>
                  <a:latin typeface="Cambria" panose="02040503050406030204" pitchFamily="18" charset="0"/>
                  <a:ea typeface="Cambria" panose="02040503050406030204" pitchFamily="18" charset="0"/>
                </a:rPr>
                <a:t>Can </a:t>
              </a:r>
              <a:r>
                <a:rPr lang="en-US" sz="2400" b="0" i="0" dirty="0" err="1">
                  <a:effectLst/>
                  <a:latin typeface="Cambria" panose="02040503050406030204" pitchFamily="18" charset="0"/>
                  <a:ea typeface="Cambria" panose="02040503050406030204" pitchFamily="18" charset="0"/>
                </a:rPr>
                <a:t>Zarpies</a:t>
              </a:r>
              <a:r>
                <a:rPr lang="en-US" sz="2400" b="0" i="0" dirty="0">
                  <a:effectLst/>
                  <a:latin typeface="Cambria" panose="02040503050406030204" pitchFamily="18" charset="0"/>
                  <a:ea typeface="Cambria" panose="02040503050406030204" pitchFamily="18" charset="0"/>
                </a:rPr>
                <a:t> also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 </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3008479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4707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4204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485371"/>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225646"/>
            <a:ext cx="1208891" cy="259725"/>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4642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473602"/>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225646"/>
            <a:ext cx="1086364" cy="247956"/>
          </a:xfrm>
          <a:prstGeom prst="straightConnector1">
            <a:avLst/>
          </a:prstGeom>
          <a:ln w="38100">
            <a:solidFill>
              <a:schemeClr val="tx1"/>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2497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979002"/>
            <a:ext cx="9522619" cy="954107"/>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Look, here is a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who eats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r>
              <a:rPr lang="en-US" sz="2800" b="0" i="0" dirty="0">
                <a:effectLst/>
                <a:latin typeface="Cambria" panose="02040503050406030204" pitchFamily="18" charset="0"/>
                <a:ea typeface="Cambria" panose="02040503050406030204" pitchFamily="18" charset="0"/>
              </a:rPr>
              <a:t>Is it okay or not okay for this </a:t>
            </a:r>
            <a:r>
              <a:rPr lang="en-US" sz="2800" b="0" i="0" dirty="0" err="1">
                <a:effectLst/>
                <a:latin typeface="Cambria" panose="02040503050406030204" pitchFamily="18" charset="0"/>
                <a:ea typeface="Cambria" panose="02040503050406030204" pitchFamily="18" charset="0"/>
              </a:rPr>
              <a:t>Zarpie</a:t>
            </a:r>
            <a:r>
              <a:rPr lang="en-US" sz="2800" b="0" i="0" dirty="0">
                <a:effectLst/>
                <a:latin typeface="Cambria" panose="02040503050406030204" pitchFamily="18" charset="0"/>
                <a:ea typeface="Cambria" panose="02040503050406030204" pitchFamily="18" charset="0"/>
              </a:rPr>
              <a:t>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2779095" cy="892552"/>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Normativity</a:t>
            </a:r>
            <a:br>
              <a:rPr lang="en-US" sz="24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(Roberts et al., 2016)</a:t>
            </a:r>
            <a:endParaRPr lang="en-US" sz="2400" dirty="0">
              <a:latin typeface="Gill Sans Nova" panose="020B0602020104020203" pitchFamily="34" charset="0"/>
              <a:cs typeface="Helvetica" panose="020B0604020202020204" pitchFamily="34" charset="0"/>
            </a:endParaRPr>
          </a:p>
        </p:txBody>
      </p:sp>
      <p:pic>
        <p:nvPicPr>
          <p:cNvPr id="7" name="Picture 6" descr="A close up of a logo&#10;&#10;Description automatically generated">
            <a:extLst>
              <a:ext uri="{FF2B5EF4-FFF2-40B4-BE49-F238E27FC236}">
                <a16:creationId xmlns:a16="http://schemas.microsoft.com/office/drawing/2014/main" id="{66F686BA-D384-47B2-A51C-04EF656BA4C4}"/>
              </a:ext>
            </a:extLst>
          </p:cNvPr>
          <p:cNvPicPr>
            <a:picLocks noChangeAspect="1"/>
          </p:cNvPicPr>
          <p:nvPr/>
        </p:nvPicPr>
        <p:blipFill>
          <a:blip r:embed="rId3"/>
          <a:stretch>
            <a:fillRect/>
          </a:stretch>
        </p:blipFill>
        <p:spPr>
          <a:xfrm>
            <a:off x="7359059" y="1313870"/>
            <a:ext cx="2604877" cy="1883584"/>
          </a:xfrm>
          <a:prstGeom prst="rect">
            <a:avLst/>
          </a:prstGeom>
        </p:spPr>
      </p:pic>
      <p:sp>
        <p:nvSpPr>
          <p:cNvPr id="13" name="TextBox 12">
            <a:extLst>
              <a:ext uri="{FF2B5EF4-FFF2-40B4-BE49-F238E27FC236}">
                <a16:creationId xmlns:a16="http://schemas.microsoft.com/office/drawing/2014/main" id="{BF4C6EB0-FCCA-47AA-8E03-FF52F3DAFE26}"/>
              </a:ext>
            </a:extLst>
          </p:cNvPr>
          <p:cNvSpPr txBox="1"/>
          <p:nvPr/>
        </p:nvSpPr>
        <p:spPr>
          <a:xfrm>
            <a:off x="4384475" y="4345383"/>
            <a:ext cx="5130999"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(Okay,				Not okay)</a:t>
            </a:r>
          </a:p>
        </p:txBody>
      </p:sp>
      <p:sp>
        <p:nvSpPr>
          <p:cNvPr id="14" name="TextBox 13">
            <a:extLst>
              <a:ext uri="{FF2B5EF4-FFF2-40B4-BE49-F238E27FC236}">
                <a16:creationId xmlns:a16="http://schemas.microsoft.com/office/drawing/2014/main" id="{5800588F-C56F-493E-B3C1-056A19CE3320}"/>
              </a:ext>
            </a:extLst>
          </p:cNvPr>
          <p:cNvSpPr txBox="1"/>
          <p:nvPr/>
        </p:nvSpPr>
        <p:spPr>
          <a:xfrm>
            <a:off x="521317" y="4345383"/>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forced-choice:</a:t>
            </a:r>
            <a:endParaRPr lang="en-US" sz="2000"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E7869D41-6033-41F3-986A-6B6F596DBBDC}"/>
              </a:ext>
            </a:extLst>
          </p:cNvPr>
          <p:cNvSpPr txBox="1"/>
          <p:nvPr/>
        </p:nvSpPr>
        <p:spPr>
          <a:xfrm>
            <a:off x="3722489" y="493960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Very, very good,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good,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A little good)</a:t>
            </a:r>
          </a:p>
        </p:txBody>
      </p:sp>
      <p:sp>
        <p:nvSpPr>
          <p:cNvPr id="17" name="TextBox 16">
            <a:extLst>
              <a:ext uri="{FF2B5EF4-FFF2-40B4-BE49-F238E27FC236}">
                <a16:creationId xmlns:a16="http://schemas.microsoft.com/office/drawing/2014/main" id="{D1141A62-36F3-4E33-BB42-2868A97D111F}"/>
              </a:ext>
            </a:extLst>
          </p:cNvPr>
          <p:cNvSpPr txBox="1"/>
          <p:nvPr/>
        </p:nvSpPr>
        <p:spPr>
          <a:xfrm>
            <a:off x="6949974" y="4939605"/>
            <a:ext cx="3423048" cy="1384995"/>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a:t>
            </a:r>
            <a:r>
              <a:rPr lang="en-US" sz="2800" dirty="0">
                <a:latin typeface="Cambria" panose="02040503050406030204" pitchFamily="18" charset="0"/>
                <a:ea typeface="Cambria" panose="02040503050406030204" pitchFamily="18" charset="0"/>
              </a:rPr>
              <a:t>A little bad,</a:t>
            </a:r>
            <a:br>
              <a:rPr lang="en-US" sz="2800" dirty="0">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Pretty bad,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Very, very bad)</a:t>
            </a:r>
          </a:p>
        </p:txBody>
      </p:sp>
      <p:sp>
        <p:nvSpPr>
          <p:cNvPr id="19" name="TextBox 18">
            <a:extLst>
              <a:ext uri="{FF2B5EF4-FFF2-40B4-BE49-F238E27FC236}">
                <a16:creationId xmlns:a16="http://schemas.microsoft.com/office/drawing/2014/main" id="{BBBFA137-BB1D-4FCA-81F2-182F18258B52}"/>
              </a:ext>
            </a:extLst>
          </p:cNvPr>
          <p:cNvSpPr txBox="1"/>
          <p:nvPr/>
        </p:nvSpPr>
        <p:spPr>
          <a:xfrm>
            <a:off x="521317" y="5245619"/>
            <a:ext cx="2779095" cy="523220"/>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6-point:</a:t>
            </a:r>
            <a:endParaRPr lang="en-US" sz="2000" dirty="0">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2286520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a:t>
            </a:r>
            <a:r>
              <a:rPr lang="en-US" b="1" dirty="0">
                <a:solidFill>
                  <a:schemeClr val="bg1"/>
                </a:solidFill>
                <a:latin typeface="Gill Sans Nova" panose="020B0602020104020203" pitchFamily="34" charset="0"/>
              </a:rPr>
              <a:t>Normativity</a:t>
            </a:r>
            <a:r>
              <a:rPr lang="en-US" dirty="0">
                <a:solidFill>
                  <a:schemeClr val="bg1">
                    <a:lumMod val="75000"/>
                  </a:schemeClr>
                </a:solidFill>
                <a:latin typeface="Gill Sans Nova" panose="020B0602020104020203" pitchFamily="34" charset="0"/>
              </a:rPr>
              <a:t>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grpSp>
        <p:nvGrpSpPr>
          <p:cNvPr id="13" name="Group 12">
            <a:extLst>
              <a:ext uri="{FF2B5EF4-FFF2-40B4-BE49-F238E27FC236}">
                <a16:creationId xmlns:a16="http://schemas.microsoft.com/office/drawing/2014/main" id="{4FC01E28-CCA2-43B2-A9A5-A5F62C42342D}"/>
              </a:ext>
            </a:extLst>
          </p:cNvPr>
          <p:cNvGrpSpPr/>
          <p:nvPr/>
        </p:nvGrpSpPr>
        <p:grpSpPr>
          <a:xfrm>
            <a:off x="138738" y="1221068"/>
            <a:ext cx="9177626" cy="5636932"/>
            <a:chOff x="138738" y="1221068"/>
            <a:chExt cx="9177626" cy="5636932"/>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1068"/>
              <a:ext cx="9120537" cy="5636932"/>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11547" y="3654719"/>
              <a:ext cx="4962235" cy="461665"/>
            </a:xfrm>
            <a:prstGeom prst="rect">
              <a:avLst/>
            </a:prstGeom>
            <a:solidFill>
              <a:schemeClr val="bg1"/>
            </a:solidFill>
          </p:spPr>
          <p:txBody>
            <a:bodyPr wrap="square">
              <a:spAutoFit/>
            </a:bodyPr>
            <a:lstStyle/>
            <a:p>
              <a:pPr algn="ctr"/>
              <a:r>
                <a:rPr lang="en-US" sz="2400" dirty="0">
                  <a:latin typeface="Cambria" panose="02040503050406030204" pitchFamily="18" charset="0"/>
                  <a:ea typeface="Cambria" panose="02040503050406030204" pitchFamily="18" charset="0"/>
                </a:rPr>
                <a:t>…</a:t>
              </a:r>
              <a:r>
                <a:rPr lang="en-US" sz="2400" b="0" i="0" dirty="0">
                  <a:effectLst/>
                  <a:latin typeface="Cambria" panose="02040503050406030204" pitchFamily="18" charset="0"/>
                  <a:ea typeface="Cambria" panose="02040503050406030204" pitchFamily="18" charset="0"/>
                </a:rPr>
                <a:t>for this </a:t>
              </a:r>
              <a:r>
                <a:rPr lang="en-US" sz="2400" b="0" i="0" dirty="0" err="1">
                  <a:effectLst/>
                  <a:latin typeface="Cambria" panose="02040503050406030204" pitchFamily="18" charset="0"/>
                  <a:ea typeface="Cambria" panose="02040503050406030204" pitchFamily="18" charset="0"/>
                </a:rPr>
                <a:t>Zarpie</a:t>
              </a:r>
              <a:r>
                <a:rPr lang="en-US" sz="2400" b="0" i="0" dirty="0">
                  <a:effectLst/>
                  <a:latin typeface="Cambria" panose="02040503050406030204" pitchFamily="18" charset="0"/>
                  <a:ea typeface="Cambria" panose="02040503050406030204" pitchFamily="18" charset="0"/>
                </a:rPr>
                <a:t> to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
        <p:nvSpPr>
          <p:cNvPr id="2" name="TextBox 1">
            <a:extLst>
              <a:ext uri="{FF2B5EF4-FFF2-40B4-BE49-F238E27FC236}">
                <a16:creationId xmlns:a16="http://schemas.microsoft.com/office/drawing/2014/main" id="{BAF007DE-1DEB-4537-AF40-ACF5277F94D3}"/>
              </a:ext>
            </a:extLst>
          </p:cNvPr>
          <p:cNvSpPr txBox="1"/>
          <p:nvPr/>
        </p:nvSpPr>
        <p:spPr>
          <a:xfrm>
            <a:off x="7479328" y="1216890"/>
            <a:ext cx="2779095"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(6-point)</a:t>
            </a:r>
            <a:endParaRPr lang="en-US" sz="2000" dirty="0">
              <a:latin typeface="Helvetica" panose="020B0604020202020204" pitchFamily="34" charset="0"/>
              <a:cs typeface="Helvetica" panose="020B0604020202020204" pitchFamily="34" charset="0"/>
            </a:endParaRP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Tree>
    <p:extLst>
      <p:ext uri="{BB962C8B-B14F-4D97-AF65-F5344CB8AC3E}">
        <p14:creationId xmlns:p14="http://schemas.microsoft.com/office/powerpoint/2010/main" val="1283344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9522619" cy="2677656"/>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Oh no, the </a:t>
            </a:r>
            <a:r>
              <a:rPr lang="en-US" sz="2800" b="0" i="0" dirty="0" err="1">
                <a:effectLst/>
                <a:latin typeface="Cambria" panose="02040503050406030204" pitchFamily="18" charset="0"/>
                <a:ea typeface="Cambria" panose="02040503050406030204" pitchFamily="18" charset="0"/>
              </a:rPr>
              <a:t>pogoberry</a:t>
            </a:r>
            <a:r>
              <a:rPr lang="en-US" sz="2800" b="0" i="0" dirty="0">
                <a:effectLst/>
                <a:latin typeface="Cambria" panose="02040503050406030204" pitchFamily="18" charset="0"/>
                <a:ea typeface="Cambria" panose="02040503050406030204" pitchFamily="18" charset="0"/>
              </a:rPr>
              <a:t> harvest failed this year. </a:t>
            </a:r>
            <a:br>
              <a:rPr lang="en-US" sz="2800" b="0" i="0" dirty="0">
                <a:effectLst/>
                <a:latin typeface="Cambria" panose="02040503050406030204" pitchFamily="18" charset="0"/>
                <a:ea typeface="Cambria" panose="02040503050406030204" pitchFamily="18" charset="0"/>
              </a:rPr>
            </a:br>
            <a:r>
              <a:rPr lang="en-US" sz="2800" b="0" i="0" dirty="0">
                <a:effectLst/>
                <a:latin typeface="Cambria" panose="02040503050406030204" pitchFamily="18" charset="0"/>
                <a:ea typeface="Cambria" panose="02040503050406030204" pitchFamily="18" charset="0"/>
              </a:rPr>
              <a:t>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need to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a:t>
            </a:r>
          </a:p>
          <a:p>
            <a:pPr algn="l"/>
            <a:endParaRPr lang="en-US" sz="2800" dirty="0">
              <a:latin typeface="Cambria" panose="02040503050406030204" pitchFamily="18" charset="0"/>
              <a:ea typeface="Cambria" panose="02040503050406030204" pitchFamily="18" charset="0"/>
            </a:endParaRPr>
          </a:p>
          <a:p>
            <a:pPr algn="l"/>
            <a:r>
              <a:rPr lang="en-US" sz="2800" b="0" i="0" dirty="0">
                <a:effectLst/>
                <a:latin typeface="Cambria" panose="02040503050406030204" pitchFamily="18" charset="0"/>
                <a:ea typeface="Cambria" panose="02040503050406030204" pitchFamily="18" charset="0"/>
              </a:rPr>
              <a:t>If you could make anything happen, what would you do, so that the </a:t>
            </a:r>
            <a:r>
              <a:rPr lang="en-US" sz="2800" b="0" i="0" dirty="0" err="1">
                <a:effectLst/>
                <a:latin typeface="Cambria" panose="02040503050406030204" pitchFamily="18" charset="0"/>
                <a:ea typeface="Cambria" panose="02040503050406030204" pitchFamily="18" charset="0"/>
              </a:rPr>
              <a:t>Zarpies</a:t>
            </a:r>
            <a:r>
              <a:rPr lang="en-US" sz="2800" b="0" i="0" dirty="0">
                <a:effectLst/>
                <a:latin typeface="Cambria" panose="02040503050406030204" pitchFamily="18" charset="0"/>
                <a:ea typeface="Cambria" panose="02040503050406030204" pitchFamily="18" charset="0"/>
              </a:rPr>
              <a:t> can eat </a:t>
            </a:r>
            <a:r>
              <a:rPr lang="en-US" sz="2800" b="0" i="0" dirty="0" err="1">
                <a:effectLst/>
                <a:latin typeface="Cambria" panose="02040503050406030204" pitchFamily="18" charset="0"/>
                <a:ea typeface="Cambria" panose="02040503050406030204" pitchFamily="18" charset="0"/>
              </a:rPr>
              <a:t>okinberries</a:t>
            </a:r>
            <a:r>
              <a:rPr lang="en-US" sz="2800" b="0" i="0" dirty="0">
                <a:effectLst/>
                <a:latin typeface="Cambria" panose="02040503050406030204" pitchFamily="18" charset="0"/>
                <a:ea typeface="Cambria" panose="02040503050406030204" pitchFamily="18" charset="0"/>
              </a:rPr>
              <a:t>? Please list at least 1 specific action you would do.</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8" y="1455004"/>
            <a:ext cx="3924088"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Target of intervention</a:t>
            </a:r>
            <a:endParaRPr lang="en-US" sz="2400"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5800588F-C56F-493E-B3C1-056A19CE3320}"/>
              </a:ext>
            </a:extLst>
          </p:cNvPr>
          <p:cNvSpPr txBox="1"/>
          <p:nvPr/>
        </p:nvSpPr>
        <p:spPr>
          <a:xfrm>
            <a:off x="521317" y="4910649"/>
            <a:ext cx="2779095" cy="954107"/>
          </a:xfrm>
          <a:prstGeom prst="rect">
            <a:avLst/>
          </a:prstGeom>
          <a:noFill/>
        </p:spPr>
        <p:txBody>
          <a:bodyPr wrap="square">
            <a:spAutoFit/>
          </a:bodyPr>
          <a:lstStyle/>
          <a:p>
            <a:r>
              <a:rPr lang="en-US" sz="2800" dirty="0">
                <a:latin typeface="Gill Sans Nova" panose="020B0602020104020203" pitchFamily="34" charset="0"/>
                <a:cs typeface="Helvetica" panose="020B0604020202020204" pitchFamily="34" charset="0"/>
              </a:rPr>
              <a:t>open-ended</a:t>
            </a:r>
          </a:p>
          <a:p>
            <a:r>
              <a:rPr lang="en-US" sz="2800" dirty="0">
                <a:latin typeface="Gill Sans Nova" panose="020B0602020104020203" pitchFamily="34" charset="0"/>
                <a:cs typeface="Helvetica" panose="020B0604020202020204" pitchFamily="34" charset="0"/>
              </a:rPr>
              <a:t>coding:</a:t>
            </a:r>
            <a:endParaRPr lang="en-US" sz="2000" dirty="0">
              <a:latin typeface="Gill Sans Nova" panose="020B0602020104020203" pitchFamily="34" charset="0"/>
              <a:cs typeface="Helvetica" panose="020B0604020202020204" pitchFamily="34" charset="0"/>
            </a:endParaRPr>
          </a:p>
        </p:txBody>
      </p:sp>
      <p:pic>
        <p:nvPicPr>
          <p:cNvPr id="8" name="Picture 7" descr="Icon&#10;&#10;Description automatically generated">
            <a:extLst>
              <a:ext uri="{FF2B5EF4-FFF2-40B4-BE49-F238E27FC236}">
                <a16:creationId xmlns:a16="http://schemas.microsoft.com/office/drawing/2014/main" id="{C59ADC28-BBC0-405D-8172-F039F47A118E}"/>
              </a:ext>
            </a:extLst>
          </p:cNvPr>
          <p:cNvPicPr>
            <a:picLocks noChangeAspect="1"/>
          </p:cNvPicPr>
          <p:nvPr/>
        </p:nvPicPr>
        <p:blipFill>
          <a:blip r:embed="rId3"/>
          <a:stretch>
            <a:fillRect/>
          </a:stretch>
        </p:blipFill>
        <p:spPr>
          <a:xfrm>
            <a:off x="9379916" y="1272597"/>
            <a:ext cx="2856907" cy="2655018"/>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B876B5C-C01E-4F86-B7BD-1A879489A3E1}"/>
              </a:ext>
            </a:extLst>
          </p:cNvPr>
          <p:cNvPicPr>
            <a:picLocks noChangeAspect="1"/>
          </p:cNvPicPr>
          <p:nvPr/>
        </p:nvPicPr>
        <p:blipFill>
          <a:blip r:embed="rId4"/>
          <a:stretch>
            <a:fillRect/>
          </a:stretch>
        </p:blipFill>
        <p:spPr>
          <a:xfrm>
            <a:off x="8042568" y="1454304"/>
            <a:ext cx="1215732" cy="1974696"/>
          </a:xfrm>
          <a:prstGeom prst="rect">
            <a:avLst/>
          </a:prstGeom>
        </p:spPr>
      </p:pic>
      <p:sp>
        <p:nvSpPr>
          <p:cNvPr id="20" name="TextBox 19">
            <a:extLst>
              <a:ext uri="{FF2B5EF4-FFF2-40B4-BE49-F238E27FC236}">
                <a16:creationId xmlns:a16="http://schemas.microsoft.com/office/drawing/2014/main" id="{14C9D2ED-C95C-43CD-88C3-8BC68E53B743}"/>
              </a:ext>
            </a:extLst>
          </p:cNvPr>
          <p:cNvSpPr txBox="1"/>
          <p:nvPr/>
        </p:nvSpPr>
        <p:spPr>
          <a:xfrm>
            <a:off x="3112294" y="4910649"/>
            <a:ext cx="7131844" cy="1815882"/>
          </a:xfrm>
          <a:prstGeom prst="rect">
            <a:avLst/>
          </a:prstGeom>
          <a:noFill/>
        </p:spPr>
        <p:txBody>
          <a:bodyPr wrap="square">
            <a:spAutoFit/>
          </a:bodyPr>
          <a:lstStyle/>
          <a:p>
            <a:pPr algn="l"/>
            <a:r>
              <a:rPr lang="en-US" sz="2800" dirty="0">
                <a:latin typeface="Gill Sans Nova" panose="020B0602020104020203" pitchFamily="34" charset="0"/>
                <a:ea typeface="Cambria" panose="02040503050406030204" pitchFamily="18" charset="0"/>
              </a:rPr>
              <a:t>m</a:t>
            </a:r>
            <a:r>
              <a:rPr lang="en-US" sz="2800" b="0" i="0" dirty="0">
                <a:effectLst/>
                <a:latin typeface="Gill Sans Nova" panose="020B0602020104020203" pitchFamily="34" charset="0"/>
                <a:ea typeface="Cambria" panose="02040503050406030204" pitchFamily="18" charset="0"/>
              </a:rPr>
              <a:t>odify </a:t>
            </a:r>
            <a:r>
              <a:rPr lang="en-US" sz="2800" b="0" i="0" dirty="0" err="1">
                <a:effectLst/>
                <a:latin typeface="Gill Sans Nova" panose="020B0602020104020203" pitchFamily="34" charset="0"/>
                <a:ea typeface="Cambria" panose="02040503050406030204" pitchFamily="18" charset="0"/>
              </a:rPr>
              <a:t>Zarpies</a:t>
            </a:r>
            <a:r>
              <a:rPr lang="en-US" sz="2800" b="0" i="0" dirty="0">
                <a:effectLst/>
                <a:latin typeface="Gill Sans Nova" panose="020B0602020104020203" pitchFamily="34" charset="0"/>
                <a:ea typeface="Cambria" panose="02040503050406030204" pitchFamily="18" charset="0"/>
              </a:rPr>
              <a:t> biology </a:t>
            </a:r>
            <a:r>
              <a:rPr lang="en-US" sz="2400" b="0" i="0" dirty="0">
                <a:effectLst/>
                <a:latin typeface="Gill Sans Nova" panose="020B0602020104020203" pitchFamily="34" charset="0"/>
                <a:ea typeface="Cambria" panose="02040503050406030204" pitchFamily="18" charset="0"/>
              </a:rPr>
              <a:t>(pill, vaccine)</a:t>
            </a:r>
            <a:r>
              <a:rPr lang="en-US" sz="2800" b="0" i="0" dirty="0">
                <a:effectLst/>
                <a:latin typeface="Gill Sans Nova" panose="020B0602020104020203" pitchFamily="34" charset="0"/>
                <a:ea typeface="Cambria" panose="02040503050406030204" pitchFamily="18" charset="0"/>
              </a:rPr>
              <a:t>,</a:t>
            </a:r>
          </a:p>
          <a:p>
            <a:pPr algn="l"/>
            <a:r>
              <a:rPr lang="en-US" sz="2800" b="0" i="0" dirty="0">
                <a:effectLst/>
                <a:latin typeface="Gill Sans Nova" panose="020B0602020104020203" pitchFamily="34" charset="0"/>
                <a:ea typeface="Cambria" panose="02040503050406030204" pitchFamily="18" charset="0"/>
              </a:rPr>
              <a:t>modify </a:t>
            </a:r>
            <a:r>
              <a:rPr lang="en-US" sz="2800" b="0" i="0" dirty="0" err="1">
                <a:effectLst/>
                <a:latin typeface="Gill Sans Nova" panose="020B0602020104020203" pitchFamily="34" charset="0"/>
                <a:ea typeface="Cambria" panose="02040503050406030204" pitchFamily="18" charset="0"/>
              </a:rPr>
              <a:t>Zarpies</a:t>
            </a:r>
            <a:r>
              <a:rPr lang="en-US" sz="2800" b="0" i="0" dirty="0">
                <a:effectLst/>
                <a:latin typeface="Gill Sans Nova" panose="020B0602020104020203" pitchFamily="34" charset="0"/>
                <a:ea typeface="Cambria" panose="02040503050406030204" pitchFamily="18" charset="0"/>
              </a:rPr>
              <a:t> beliefs/culture,</a:t>
            </a:r>
          </a:p>
          <a:p>
            <a:pPr algn="l"/>
            <a:r>
              <a:rPr lang="en-US" sz="2800" dirty="0">
                <a:latin typeface="Gill Sans Nova" panose="020B0602020104020203" pitchFamily="34" charset="0"/>
                <a:ea typeface="Cambria" panose="02040503050406030204" pitchFamily="18" charset="0"/>
              </a:rPr>
              <a:t>acquire </a:t>
            </a:r>
            <a:r>
              <a:rPr lang="en-US" sz="2800" dirty="0" err="1">
                <a:latin typeface="Gill Sans Nova" panose="020B0602020104020203" pitchFamily="34" charset="0"/>
                <a:ea typeface="Cambria" panose="02040503050406030204" pitchFamily="18" charset="0"/>
              </a:rPr>
              <a:t>okinberries</a:t>
            </a:r>
            <a:r>
              <a:rPr lang="en-US" sz="2800" dirty="0">
                <a:latin typeface="Gill Sans Nova" panose="020B0602020104020203" pitchFamily="34" charset="0"/>
                <a:ea typeface="Cambria" panose="02040503050406030204" pitchFamily="18" charset="0"/>
              </a:rPr>
              <a:t> </a:t>
            </a:r>
            <a:r>
              <a:rPr lang="en-US" sz="2400" dirty="0">
                <a:latin typeface="Gill Sans Nova" panose="020B0602020104020203" pitchFamily="34" charset="0"/>
                <a:ea typeface="Cambria" panose="02040503050406030204" pitchFamily="18" charset="0"/>
              </a:rPr>
              <a:t>(leave area, import, trade)</a:t>
            </a:r>
            <a:r>
              <a:rPr lang="en-US" sz="2800" dirty="0">
                <a:latin typeface="Gill Sans Nova" panose="020B0602020104020203" pitchFamily="34" charset="0"/>
                <a:ea typeface="Cambria" panose="02040503050406030204" pitchFamily="18" charset="0"/>
              </a:rPr>
              <a:t>, </a:t>
            </a:r>
          </a:p>
          <a:p>
            <a:pPr algn="l"/>
            <a:r>
              <a:rPr lang="en-US" sz="2800" dirty="0">
                <a:latin typeface="Gill Sans Nova" panose="020B0602020104020203" pitchFamily="34" charset="0"/>
                <a:ea typeface="Cambria" panose="02040503050406030204" pitchFamily="18" charset="0"/>
              </a:rPr>
              <a:t>other</a:t>
            </a:r>
            <a:endParaRPr lang="en-US" sz="2800" b="0" i="0" dirty="0">
              <a:effectLst/>
              <a:latin typeface="Gill Sans Nova" panose="020B0602020104020203" pitchFamily="34" charset="0"/>
              <a:ea typeface="Cambria" panose="02040503050406030204" pitchFamily="18" charset="0"/>
            </a:endParaRPr>
          </a:p>
        </p:txBody>
      </p:sp>
      <p:pic>
        <p:nvPicPr>
          <p:cNvPr id="11" name="Picture 10" descr="Icon&#10;&#10;Description automatically generated">
            <a:extLst>
              <a:ext uri="{FF2B5EF4-FFF2-40B4-BE49-F238E27FC236}">
                <a16:creationId xmlns:a16="http://schemas.microsoft.com/office/drawing/2014/main" id="{A64B0D50-3ED2-47A5-A2AA-10CE0F3FEF67}"/>
              </a:ext>
            </a:extLst>
          </p:cNvPr>
          <p:cNvPicPr>
            <a:picLocks noChangeAspect="1"/>
          </p:cNvPicPr>
          <p:nvPr/>
        </p:nvPicPr>
        <p:blipFill>
          <a:blip r:embed="rId5"/>
          <a:stretch>
            <a:fillRect/>
          </a:stretch>
        </p:blipFill>
        <p:spPr>
          <a:xfrm>
            <a:off x="9517539" y="4928240"/>
            <a:ext cx="854591" cy="321516"/>
          </a:xfrm>
          <a:prstGeom prst="rect">
            <a:avLst/>
          </a:prstGeom>
        </p:spPr>
      </p:pic>
      <p:sp>
        <p:nvSpPr>
          <p:cNvPr id="12" name="TextBox 11">
            <a:extLst>
              <a:ext uri="{FF2B5EF4-FFF2-40B4-BE49-F238E27FC236}">
                <a16:creationId xmlns:a16="http://schemas.microsoft.com/office/drawing/2014/main" id="{DB0153C2-671E-4C7B-B3D0-4AF156DD442A}"/>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2908521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fontScale="92500"/>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a:t>
            </a:r>
            <a:r>
              <a:rPr lang="en-US" b="1" dirty="0">
                <a:solidFill>
                  <a:schemeClr val="bg1"/>
                </a:solidFill>
                <a:latin typeface="Gill Sans Nova" panose="020B0602020104020203" pitchFamily="34" charset="0"/>
              </a:rPr>
              <a:t>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4" name="TextBox 3">
            <a:extLst>
              <a:ext uri="{FF2B5EF4-FFF2-40B4-BE49-F238E27FC236}">
                <a16:creationId xmlns:a16="http://schemas.microsoft.com/office/drawing/2014/main" id="{006ED6AE-A15B-4DC7-8546-AD88AC612C49}"/>
              </a:ext>
            </a:extLst>
          </p:cNvPr>
          <p:cNvSpPr txBox="1"/>
          <p:nvPr/>
        </p:nvSpPr>
        <p:spPr>
          <a:xfrm>
            <a:off x="521317" y="2100170"/>
            <a:ext cx="7521251" cy="1815882"/>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How easy or difficult would it be to do the action you suggested above? If you suggested more than one action, just rate the first action you listed.</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455004"/>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Difficulty of intervention</a:t>
            </a:r>
            <a:endParaRPr lang="en-US" sz="2400" dirty="0">
              <a:latin typeface="Gill Sans Nova" panose="020B0602020104020203" pitchFamily="34" charset="0"/>
              <a:cs typeface="Helvetica" panose="020B0604020202020204" pitchFamily="34" charset="0"/>
            </a:endParaRPr>
          </a:p>
        </p:txBody>
      </p:sp>
      <p:pic>
        <p:nvPicPr>
          <p:cNvPr id="8" name="Picture 7" descr="Icon&#10;&#10;Description automatically generated">
            <a:extLst>
              <a:ext uri="{FF2B5EF4-FFF2-40B4-BE49-F238E27FC236}">
                <a16:creationId xmlns:a16="http://schemas.microsoft.com/office/drawing/2014/main" id="{C59ADC28-BBC0-405D-8172-F039F47A118E}"/>
              </a:ext>
            </a:extLst>
          </p:cNvPr>
          <p:cNvPicPr>
            <a:picLocks noChangeAspect="1"/>
          </p:cNvPicPr>
          <p:nvPr/>
        </p:nvPicPr>
        <p:blipFill>
          <a:blip r:embed="rId3"/>
          <a:stretch>
            <a:fillRect/>
          </a:stretch>
        </p:blipFill>
        <p:spPr>
          <a:xfrm>
            <a:off x="9379916" y="1272597"/>
            <a:ext cx="2856907" cy="2655018"/>
          </a:xfrm>
          <a:prstGeom prst="rect">
            <a:avLst/>
          </a:prstGeom>
        </p:spPr>
      </p:pic>
      <p:pic>
        <p:nvPicPr>
          <p:cNvPr id="10" name="Picture 9" descr="A picture containing shape&#10;&#10;Description automatically generated">
            <a:extLst>
              <a:ext uri="{FF2B5EF4-FFF2-40B4-BE49-F238E27FC236}">
                <a16:creationId xmlns:a16="http://schemas.microsoft.com/office/drawing/2014/main" id="{1B876B5C-C01E-4F86-B7BD-1A879489A3E1}"/>
              </a:ext>
            </a:extLst>
          </p:cNvPr>
          <p:cNvPicPr>
            <a:picLocks noChangeAspect="1"/>
          </p:cNvPicPr>
          <p:nvPr/>
        </p:nvPicPr>
        <p:blipFill>
          <a:blip r:embed="rId4"/>
          <a:stretch>
            <a:fillRect/>
          </a:stretch>
        </p:blipFill>
        <p:spPr>
          <a:xfrm>
            <a:off x="8042568" y="1454304"/>
            <a:ext cx="1215732" cy="1974696"/>
          </a:xfrm>
          <a:prstGeom prst="rect">
            <a:avLst/>
          </a:prstGeom>
        </p:spPr>
      </p:pic>
      <p:sp>
        <p:nvSpPr>
          <p:cNvPr id="3" name="TextBox 2">
            <a:extLst>
              <a:ext uri="{FF2B5EF4-FFF2-40B4-BE49-F238E27FC236}">
                <a16:creationId xmlns:a16="http://schemas.microsoft.com/office/drawing/2014/main" id="{E91C6AD3-643D-45C4-994B-A1B572C3378A}"/>
              </a:ext>
            </a:extLst>
          </p:cNvPr>
          <p:cNvSpPr txBox="1"/>
          <p:nvPr/>
        </p:nvSpPr>
        <p:spPr>
          <a:xfrm>
            <a:off x="523874" y="4502346"/>
            <a:ext cx="10472737" cy="523220"/>
          </a:xfrm>
          <a:prstGeom prst="rect">
            <a:avLst/>
          </a:prstGeom>
          <a:noFill/>
        </p:spPr>
        <p:txBody>
          <a:bodyPr wrap="square">
            <a:spAutoFit/>
          </a:bodyPr>
          <a:lstStyle/>
          <a:p>
            <a:pPr algn="l"/>
            <a:r>
              <a:rPr lang="en-US" sz="2800" b="0" i="0" dirty="0">
                <a:effectLst/>
                <a:latin typeface="Cambria" panose="02040503050406030204" pitchFamily="18" charset="0"/>
                <a:ea typeface="Cambria" panose="02040503050406030204" pitchFamily="18" charset="0"/>
              </a:rPr>
              <a:t>(Very easy,	</a:t>
            </a:r>
            <a:r>
              <a:rPr lang="en-US" sz="2800" dirty="0">
                <a:latin typeface="Cambria" panose="02040503050406030204" pitchFamily="18" charset="0"/>
                <a:ea typeface="Cambria" panose="02040503050406030204" pitchFamily="18" charset="0"/>
              </a:rPr>
              <a:t>Somewhat easy,	Somewhat difficult,	Very difficult</a:t>
            </a:r>
            <a:r>
              <a:rPr lang="en-US" sz="2800" b="0" i="0" dirty="0">
                <a:effectLst/>
                <a:latin typeface="Cambria" panose="02040503050406030204" pitchFamily="18" charset="0"/>
                <a:ea typeface="Cambria" panose="02040503050406030204" pitchFamily="18" charset="0"/>
              </a:rPr>
              <a:t>)</a:t>
            </a:r>
          </a:p>
        </p:txBody>
      </p:sp>
    </p:spTree>
    <p:extLst>
      <p:ext uri="{BB962C8B-B14F-4D97-AF65-F5344CB8AC3E}">
        <p14:creationId xmlns:p14="http://schemas.microsoft.com/office/powerpoint/2010/main" val="3389058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0" y="533400"/>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dirty="0">
                <a:solidFill>
                  <a:schemeClr val="bg1">
                    <a:lumMod val="75000"/>
                  </a:schemeClr>
                </a:solidFill>
                <a:latin typeface="Gill Sans Nova" panose="020B0602020104020203" pitchFamily="34" charset="0"/>
              </a:rPr>
              <a:t>Calibration &gt; Intro/contrast &gt; Construal &gt; Possibility of change &gt; Normativity &gt; Intervention</a:t>
            </a:r>
          </a:p>
        </p:txBody>
      </p:sp>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18" name="TextBox 17">
            <a:extLst>
              <a:ext uri="{FF2B5EF4-FFF2-40B4-BE49-F238E27FC236}">
                <a16:creationId xmlns:a16="http://schemas.microsoft.com/office/drawing/2014/main" id="{F3B43ADF-767E-4B45-83A8-D2C7133A8C30}"/>
              </a:ext>
            </a:extLst>
          </p:cNvPr>
          <p:cNvSpPr txBox="1"/>
          <p:nvPr/>
        </p:nvSpPr>
        <p:spPr>
          <a:xfrm>
            <a:off x="521317" y="1357669"/>
            <a:ext cx="5222257" cy="584775"/>
          </a:xfrm>
          <a:prstGeom prst="rect">
            <a:avLst/>
          </a:prstGeom>
          <a:noFill/>
        </p:spPr>
        <p:txBody>
          <a:bodyPr wrap="square">
            <a:spAutoFit/>
          </a:bodyPr>
          <a:lstStyle/>
          <a:p>
            <a:r>
              <a:rPr lang="en-US" sz="3200" dirty="0">
                <a:latin typeface="Gill Sans Nova" panose="020B0602020104020203" pitchFamily="34" charset="0"/>
                <a:cs typeface="Helvetica" panose="020B0604020202020204" pitchFamily="34" charset="0"/>
              </a:rPr>
              <a:t>Attention checks</a:t>
            </a:r>
            <a:endParaRPr lang="en-US" sz="2400" dirty="0">
              <a:latin typeface="Gill Sans Nova" panose="020B0602020104020203" pitchFamily="34" charset="0"/>
              <a:cs typeface="Helvetica" panose="020B0604020202020204" pitchFamily="34" charset="0"/>
            </a:endParaRPr>
          </a:p>
        </p:txBody>
      </p:sp>
      <p:sp>
        <p:nvSpPr>
          <p:cNvPr id="11" name="TextBox 10">
            <a:extLst>
              <a:ext uri="{FF2B5EF4-FFF2-40B4-BE49-F238E27FC236}">
                <a16:creationId xmlns:a16="http://schemas.microsoft.com/office/drawing/2014/main" id="{B72E5AE4-A08E-4A21-B047-42CC9B79B1A7}"/>
              </a:ext>
            </a:extLst>
          </p:cNvPr>
          <p:cNvSpPr txBox="1"/>
          <p:nvPr/>
        </p:nvSpPr>
        <p:spPr>
          <a:xfrm>
            <a:off x="1750042" y="2455370"/>
            <a:ext cx="10894396" cy="4154984"/>
          </a:xfrm>
          <a:prstGeom prst="rect">
            <a:avLst/>
          </a:prstGeom>
          <a:noFill/>
        </p:spPr>
        <p:txBody>
          <a:bodyPr wrap="square">
            <a:spAutoFit/>
          </a:bodyPr>
          <a:lstStyle/>
          <a:p>
            <a:pPr marL="285750" indent="-285750">
              <a:buFontTx/>
              <a:buChar char="-"/>
            </a:pPr>
            <a:r>
              <a:rPr lang="en-US" sz="2400" dirty="0">
                <a:latin typeface="Cambria" panose="02040503050406030204" pitchFamily="18" charset="0"/>
                <a:ea typeface="Cambria" panose="02040503050406030204" pitchFamily="18" charset="0"/>
              </a:rPr>
              <a:t>In this task, what groups were mentioned? Check all groups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Zarpies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Vawns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Hibbles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Glerks</a:t>
            </a:r>
            <a:r>
              <a:rPr lang="en-US" sz="2400" dirty="0">
                <a:latin typeface="Cambria" panose="02040503050406030204" pitchFamily="18" charset="0"/>
                <a:ea typeface="Cambria" panose="02040503050406030204" pitchFamily="18" charset="0"/>
              </a:rPr>
              <a:t>)</a:t>
            </a:r>
          </a:p>
          <a:p>
            <a:pPr marL="285750" indent="-285750">
              <a:buFontTx/>
              <a:buChar char="-"/>
            </a:pPr>
            <a:r>
              <a:rPr lang="en-US" sz="2400" dirty="0">
                <a:latin typeface="Cambria" panose="02040503050406030204" pitchFamily="18" charset="0"/>
                <a:ea typeface="Cambria" panose="02040503050406030204" pitchFamily="18" charset="0"/>
              </a:rPr>
              <a:t>In this task, what berries were mentioned? Check all berries mentioned.</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a:t>
            </a:r>
            <a:r>
              <a:rPr lang="en-US" sz="2400" b="1" dirty="0" err="1">
                <a:latin typeface="Cambria" panose="02040503050406030204" pitchFamily="18" charset="0"/>
                <a:ea typeface="Cambria" panose="02040503050406030204" pitchFamily="18" charset="0"/>
              </a:rPr>
              <a:t>Pogoberries</a:t>
            </a:r>
            <a:r>
              <a:rPr lang="en-US" sz="2400" b="1" dirty="0">
                <a:latin typeface="Cambria" panose="02040503050406030204" pitchFamily="18" charset="0"/>
                <a:ea typeface="Cambria" panose="02040503050406030204" pitchFamily="18" charset="0"/>
              </a:rPr>
              <a:t>, </a:t>
            </a:r>
            <a:r>
              <a:rPr lang="en-US" sz="2400" b="1" dirty="0" err="1">
                <a:latin typeface="Cambria" panose="02040503050406030204" pitchFamily="18" charset="0"/>
                <a:ea typeface="Cambria" panose="02040503050406030204" pitchFamily="18" charset="0"/>
              </a:rPr>
              <a:t>Okinberries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Junpaberries</a:t>
            </a:r>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Hilaberries</a:t>
            </a:r>
            <a:r>
              <a:rPr lang="en-US" sz="2400" dirty="0">
                <a:latin typeface="Cambria" panose="02040503050406030204" pitchFamily="18" charset="0"/>
                <a:ea typeface="Cambria" panose="02040503050406030204" pitchFamily="18" charset="0"/>
              </a:rPr>
              <a:t>)</a:t>
            </a:r>
          </a:p>
          <a:p>
            <a:pPr marL="285750" indent="-285750">
              <a:buFontTx/>
              <a:buChar char="-"/>
            </a:pPr>
            <a:endParaRPr lang="en-US" sz="2400" dirty="0">
              <a:latin typeface="Cambria" panose="02040503050406030204" pitchFamily="18" charset="0"/>
              <a:ea typeface="Cambria" panose="02040503050406030204" pitchFamily="18" charset="0"/>
            </a:endParaRPr>
          </a:p>
          <a:p>
            <a:pPr marL="285750" indent="-285750">
              <a:buFontTx/>
              <a:buChar char="-"/>
            </a:pPr>
            <a:endParaRPr lang="en-US" sz="2400" dirty="0">
              <a:latin typeface="Cambria" panose="02040503050406030204" pitchFamily="18" charset="0"/>
              <a:ea typeface="Cambria" panose="02040503050406030204" pitchFamily="18" charset="0"/>
            </a:endParaRPr>
          </a:p>
          <a:p>
            <a:pPr marL="285750" indent="-285750">
              <a:buFontTx/>
              <a:buChar char="-"/>
            </a:pPr>
            <a:r>
              <a:rPr lang="en-US" sz="2400" dirty="0">
                <a:latin typeface="Cambria" panose="02040503050406030204" pitchFamily="18" charset="0"/>
                <a:ea typeface="Cambria" panose="02040503050406030204" pitchFamily="18" charset="0"/>
              </a:rPr>
              <a:t>This task involved:</a:t>
            </a:r>
          </a:p>
          <a:p>
            <a:pPr marL="285750"/>
            <a:r>
              <a:rPr lang="en-US" sz="2400" dirty="0">
                <a:latin typeface="Cambria" panose="02040503050406030204" pitchFamily="18" charset="0"/>
                <a:ea typeface="Cambria" panose="02040503050406030204" pitchFamily="18" charset="0"/>
              </a:rPr>
              <a:t>(</a:t>
            </a:r>
            <a:r>
              <a:rPr lang="en-US" sz="2400" b="1" dirty="0">
                <a:latin typeface="Cambria" panose="02040503050406030204" pitchFamily="18" charset="0"/>
                <a:ea typeface="Cambria" panose="02040503050406030204" pitchFamily="18" charset="0"/>
              </a:rPr>
              <a:t>Learning about </a:t>
            </a:r>
            <a:r>
              <a:rPr lang="en-US" sz="2400" b="1" dirty="0" err="1">
                <a:latin typeface="Cambria" panose="02040503050406030204" pitchFamily="18" charset="0"/>
                <a:ea typeface="Cambria" panose="02040503050406030204" pitchFamily="18" charset="0"/>
              </a:rPr>
              <a:t>Zarpies</a:t>
            </a:r>
            <a:r>
              <a:rPr lang="en-US" sz="2400" b="1" dirty="0">
                <a:latin typeface="Cambria" panose="02040503050406030204" pitchFamily="18" charset="0"/>
                <a:ea typeface="Cambria" panose="02040503050406030204" pitchFamily="18" charset="0"/>
              </a:rPr>
              <a:t> and answering questions about them</a:t>
            </a:r>
            <a:r>
              <a:rPr lang="en-US" sz="2400" dirty="0">
                <a:latin typeface="Cambria" panose="02040503050406030204" pitchFamily="18" charset="0"/>
                <a:ea typeface="Cambria" panose="02040503050406030204" pitchFamily="18" charset="0"/>
              </a:rPr>
              <a:t>,</a:t>
            </a:r>
            <a:br>
              <a:rPr lang="en-US" sz="2400" dirty="0">
                <a:latin typeface="Cambria" panose="02040503050406030204" pitchFamily="18" charset="0"/>
                <a:ea typeface="Cambria" panose="02040503050406030204" pitchFamily="18" charset="0"/>
              </a:rPr>
            </a:br>
            <a:r>
              <a:rPr lang="en-US" sz="2400" dirty="0">
                <a:latin typeface="Cambria" panose="02040503050406030204" pitchFamily="18" charset="0"/>
                <a:ea typeface="Cambria" panose="02040503050406030204" pitchFamily="18" charset="0"/>
              </a:rPr>
              <a:t>Listening to music made by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and rating how the music sounds,</a:t>
            </a:r>
          </a:p>
          <a:p>
            <a:pPr marL="285750"/>
            <a:r>
              <a:rPr lang="en-US" sz="2400" dirty="0">
                <a:latin typeface="Cambria" panose="02040503050406030204" pitchFamily="18" charset="0"/>
                <a:ea typeface="Cambria" panose="02040503050406030204" pitchFamily="18" charset="0"/>
              </a:rPr>
              <a:t>Translating the language of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 into English,</a:t>
            </a:r>
          </a:p>
          <a:p>
            <a:pPr marL="285750"/>
            <a:r>
              <a:rPr lang="en-US" sz="2400" dirty="0">
                <a:latin typeface="Cambria" panose="02040503050406030204" pitchFamily="18" charset="0"/>
                <a:ea typeface="Cambria" panose="02040503050406030204" pitchFamily="18" charset="0"/>
              </a:rPr>
              <a:t>Writing an essay about the political views of </a:t>
            </a:r>
            <a:r>
              <a:rPr lang="en-US" sz="2400" dirty="0" err="1">
                <a:latin typeface="Cambria" panose="02040503050406030204" pitchFamily="18" charset="0"/>
                <a:ea typeface="Cambria" panose="02040503050406030204" pitchFamily="18" charset="0"/>
              </a:rPr>
              <a:t>Zarpies</a:t>
            </a:r>
            <a:r>
              <a:rPr lang="en-US" sz="2400" dirty="0">
                <a:latin typeface="Cambria" panose="02040503050406030204" pitchFamily="18" charset="0"/>
                <a:ea typeface="Cambria" panose="02040503050406030204" pitchFamily="18" charset="0"/>
              </a:rPr>
              <a:t>)</a:t>
            </a:r>
          </a:p>
        </p:txBody>
      </p:sp>
      <p:sp>
        <p:nvSpPr>
          <p:cNvPr id="12" name="TextBox 11">
            <a:extLst>
              <a:ext uri="{FF2B5EF4-FFF2-40B4-BE49-F238E27FC236}">
                <a16:creationId xmlns:a16="http://schemas.microsoft.com/office/drawing/2014/main" id="{41EFEFCC-0CB3-4D5E-947C-ADBCF55F4E45}"/>
              </a:ext>
            </a:extLst>
          </p:cNvPr>
          <p:cNvSpPr txBox="1"/>
          <p:nvPr/>
        </p:nvSpPr>
        <p:spPr>
          <a:xfrm>
            <a:off x="521317" y="2485485"/>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11</a:t>
            </a:r>
            <a:endParaRPr lang="en-US" i="1" dirty="0">
              <a:latin typeface="Gill Sans Nova" panose="020B0602020104020203" pitchFamily="34" charset="0"/>
              <a:cs typeface="Helvetica" panose="020B0604020202020204" pitchFamily="34" charset="0"/>
            </a:endParaRPr>
          </a:p>
        </p:txBody>
      </p:sp>
      <p:sp>
        <p:nvSpPr>
          <p:cNvPr id="13" name="TextBox 12">
            <a:extLst>
              <a:ext uri="{FF2B5EF4-FFF2-40B4-BE49-F238E27FC236}">
                <a16:creationId xmlns:a16="http://schemas.microsoft.com/office/drawing/2014/main" id="{7A320AEC-254A-4FB3-8AD2-86CB736A4BF1}"/>
              </a:ext>
            </a:extLst>
          </p:cNvPr>
          <p:cNvSpPr txBox="1"/>
          <p:nvPr/>
        </p:nvSpPr>
        <p:spPr>
          <a:xfrm>
            <a:off x="521317" y="3200947"/>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9</a:t>
            </a:r>
            <a:endParaRPr lang="en-US" i="1" dirty="0">
              <a:latin typeface="Gill Sans Nova" panose="020B0602020104020203" pitchFamily="34" charset="0"/>
              <a:cs typeface="Helvetica" panose="020B0604020202020204" pitchFamily="34" charset="0"/>
            </a:endParaRPr>
          </a:p>
        </p:txBody>
      </p:sp>
      <p:sp>
        <p:nvSpPr>
          <p:cNvPr id="14" name="TextBox 13">
            <a:extLst>
              <a:ext uri="{FF2B5EF4-FFF2-40B4-BE49-F238E27FC236}">
                <a16:creationId xmlns:a16="http://schemas.microsoft.com/office/drawing/2014/main" id="{106168D1-61C2-44D7-AC71-CA05D448890A}"/>
              </a:ext>
            </a:extLst>
          </p:cNvPr>
          <p:cNvSpPr txBox="1"/>
          <p:nvPr/>
        </p:nvSpPr>
        <p:spPr>
          <a:xfrm>
            <a:off x="521317" y="4652862"/>
            <a:ext cx="1064597"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N = 1</a:t>
            </a:r>
            <a:endParaRPr lang="en-US" i="1" dirty="0">
              <a:latin typeface="Gill Sans Nova" panose="020B0602020104020203" pitchFamily="34" charset="0"/>
              <a:cs typeface="Helvetica" panose="020B0604020202020204" pitchFamily="34" charset="0"/>
            </a:endParaRPr>
          </a:p>
        </p:txBody>
      </p:sp>
      <p:sp>
        <p:nvSpPr>
          <p:cNvPr id="15" name="TextBox 14">
            <a:extLst>
              <a:ext uri="{FF2B5EF4-FFF2-40B4-BE49-F238E27FC236}">
                <a16:creationId xmlns:a16="http://schemas.microsoft.com/office/drawing/2014/main" id="{F294901B-E948-445B-866D-9ADAA962F197}"/>
              </a:ext>
            </a:extLst>
          </p:cNvPr>
          <p:cNvSpPr txBox="1"/>
          <p:nvPr/>
        </p:nvSpPr>
        <p:spPr>
          <a:xfrm>
            <a:off x="535606" y="2102588"/>
            <a:ext cx="1283671" cy="461665"/>
          </a:xfrm>
          <a:prstGeom prst="rect">
            <a:avLst/>
          </a:prstGeom>
          <a:noFill/>
        </p:spPr>
        <p:txBody>
          <a:bodyPr wrap="square">
            <a:spAutoFit/>
          </a:bodyPr>
          <a:lstStyle/>
          <a:p>
            <a:r>
              <a:rPr lang="en-US" sz="2400" i="1" dirty="0">
                <a:latin typeface="Gill Sans Nova" panose="020B0602020104020203" pitchFamily="34" charset="0"/>
                <a:cs typeface="Helvetica" panose="020B0604020202020204" pitchFamily="34" charset="0"/>
              </a:rPr>
              <a:t>excluded</a:t>
            </a:r>
            <a:endParaRPr lang="en-US" i="1" dirty="0">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3856312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6ED4B0E-6652-4213-9CE2-F43451FED2F6}"/>
              </a:ext>
            </a:extLst>
          </p:cNvPr>
          <p:cNvSpPr txBox="1"/>
          <p:nvPr/>
        </p:nvSpPr>
        <p:spPr>
          <a:xfrm>
            <a:off x="0" y="0"/>
            <a:ext cx="12192000" cy="584775"/>
          </a:xfrm>
          <a:prstGeom prst="rect">
            <a:avLst/>
          </a:prstGeom>
          <a:solidFill>
            <a:schemeClr val="accent1">
              <a:lumMod val="50000"/>
            </a:schemeClr>
          </a:solidFill>
        </p:spPr>
        <p:txBody>
          <a:bodyPr wrap="square" rtlCol="0">
            <a:spAutoFit/>
          </a:bodyPr>
          <a:lstStyle/>
          <a:p>
            <a:pPr marL="233363" indent="-233363" algn="ctr"/>
            <a:r>
              <a:rPr lang="en-US" sz="3200" dirty="0">
                <a:solidFill>
                  <a:schemeClr val="bg1"/>
                </a:solidFill>
                <a:latin typeface="Gill Sans Nova" panose="020B0602020104020203" pitchFamily="34" charset="0"/>
              </a:rPr>
              <a:t>What are the downstream consequences of different construals?</a:t>
            </a:r>
            <a:endParaRPr lang="en-US" sz="2000" dirty="0">
              <a:solidFill>
                <a:schemeClr val="bg1"/>
              </a:solidFill>
              <a:latin typeface="Gill Sans Nova" panose="020B0602020104020203" pitchFamily="34" charset="0"/>
            </a:endParaRPr>
          </a:p>
        </p:txBody>
      </p:sp>
      <p:sp>
        <p:nvSpPr>
          <p:cNvPr id="2" name="Title 1">
            <a:extLst>
              <a:ext uri="{FF2B5EF4-FFF2-40B4-BE49-F238E27FC236}">
                <a16:creationId xmlns:a16="http://schemas.microsoft.com/office/drawing/2014/main" id="{FCB023FC-EA3D-43AC-80D4-D1F7100F16AF}"/>
              </a:ext>
            </a:extLst>
          </p:cNvPr>
          <p:cNvSpPr txBox="1">
            <a:spLocks/>
          </p:cNvSpPr>
          <p:nvPr/>
        </p:nvSpPr>
        <p:spPr>
          <a:xfrm>
            <a:off x="9801224" y="6223000"/>
            <a:ext cx="2390775" cy="635000"/>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3" name="Content Placeholder 2">
            <a:extLst>
              <a:ext uri="{FF2B5EF4-FFF2-40B4-BE49-F238E27FC236}">
                <a16:creationId xmlns:a16="http://schemas.microsoft.com/office/drawing/2014/main" id="{25DFF728-878C-4C00-9BBA-3E3BCBB5B3D2}"/>
              </a:ext>
            </a:extLst>
          </p:cNvPr>
          <p:cNvSpPr txBox="1">
            <a:spLocks/>
          </p:cNvSpPr>
          <p:nvPr/>
        </p:nvSpPr>
        <p:spPr>
          <a:xfrm>
            <a:off x="0" y="2815638"/>
            <a:ext cx="12236823" cy="940178"/>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4400" b="1" dirty="0">
                <a:solidFill>
                  <a:schemeClr val="bg1"/>
                </a:solidFill>
                <a:latin typeface="Gill Sans Nova" panose="020B0602020104020203" pitchFamily="34" charset="0"/>
              </a:rPr>
              <a:t>Pilot data!</a:t>
            </a:r>
          </a:p>
        </p:txBody>
      </p:sp>
      <p:sp>
        <p:nvSpPr>
          <p:cNvPr id="17" name="TextBox 16">
            <a:extLst>
              <a:ext uri="{FF2B5EF4-FFF2-40B4-BE49-F238E27FC236}">
                <a16:creationId xmlns:a16="http://schemas.microsoft.com/office/drawing/2014/main" id="{6CCEADB2-865E-4212-9603-6393BFA0EAD4}"/>
              </a:ext>
            </a:extLst>
          </p:cNvPr>
          <p:cNvSpPr txBox="1"/>
          <p:nvPr/>
        </p:nvSpPr>
        <p:spPr>
          <a:xfrm>
            <a:off x="376394" y="3897721"/>
            <a:ext cx="12047835" cy="2554545"/>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4 measures:</a:t>
            </a:r>
            <a:r>
              <a:rPr lang="en-US" sz="3200" dirty="0">
                <a:latin typeface="Gill Sans MT" panose="020B0502020104020203" pitchFamily="34" charset="0"/>
              </a:rPr>
              <a:t>	</a:t>
            </a:r>
          </a:p>
          <a:p>
            <a:pPr marL="457200" indent="-457200">
              <a:buAutoNum type="arabicPeriod"/>
            </a:pPr>
            <a:r>
              <a:rPr lang="en-US" sz="3200" dirty="0">
                <a:latin typeface="Gill Sans MT" panose="020B0502020104020203" pitchFamily="34" charset="0"/>
              </a:rPr>
              <a:t>Possibility of change</a:t>
            </a:r>
          </a:p>
          <a:p>
            <a:pPr marL="457200" indent="-457200">
              <a:buAutoNum type="arabicPeriod"/>
            </a:pPr>
            <a:r>
              <a:rPr lang="en-US" sz="3200" dirty="0">
                <a:latin typeface="Gill Sans MT" panose="020B0502020104020203" pitchFamily="34" charset="0"/>
              </a:rPr>
              <a:t>Normativity</a:t>
            </a:r>
          </a:p>
          <a:p>
            <a:pPr marL="457200" indent="-457200">
              <a:buAutoNum type="arabicPeriod"/>
            </a:pPr>
            <a:r>
              <a:rPr lang="en-US" sz="3200" dirty="0">
                <a:latin typeface="Gill Sans MT" panose="020B0502020104020203" pitchFamily="34" charset="0"/>
              </a:rPr>
              <a:t>Target of intervention</a:t>
            </a:r>
          </a:p>
          <a:p>
            <a:pPr marL="457200" indent="-457200">
              <a:buAutoNum type="arabicPeriod"/>
            </a:pPr>
            <a:r>
              <a:rPr lang="en-US" sz="3200" dirty="0">
                <a:latin typeface="Gill Sans MT" panose="020B0502020104020203" pitchFamily="34" charset="0"/>
              </a:rPr>
              <a:t>Difficulty of intervention</a:t>
            </a:r>
          </a:p>
        </p:txBody>
      </p:sp>
      <p:sp>
        <p:nvSpPr>
          <p:cNvPr id="19" name="TextBox 18">
            <a:extLst>
              <a:ext uri="{FF2B5EF4-FFF2-40B4-BE49-F238E27FC236}">
                <a16:creationId xmlns:a16="http://schemas.microsoft.com/office/drawing/2014/main" id="{6E6D7D6E-BB6C-4D88-A753-9C12B60FB8A6}"/>
              </a:ext>
            </a:extLst>
          </p:cNvPr>
          <p:cNvSpPr txBox="1"/>
          <p:nvPr/>
        </p:nvSpPr>
        <p:spPr>
          <a:xfrm>
            <a:off x="376394" y="1183133"/>
            <a:ext cx="12047835" cy="1077218"/>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3 conditions: </a:t>
            </a:r>
            <a:r>
              <a:rPr lang="en-US" sz="3200" dirty="0">
                <a:latin typeface="Gill Sans MT" panose="020B0502020104020203" pitchFamily="34" charset="0"/>
              </a:rPr>
              <a:t>(between-subjects)</a:t>
            </a:r>
            <a:endParaRPr lang="en-US" sz="3200" b="1" dirty="0">
              <a:latin typeface="Gill Sans MT" panose="020B0502020104020203" pitchFamily="34" charset="0"/>
            </a:endParaRPr>
          </a:p>
          <a:p>
            <a:pPr>
              <a:tabLst>
                <a:tab pos="4397375" algn="l"/>
              </a:tabLst>
            </a:pPr>
            <a:r>
              <a:rPr lang="en-US" sz="3200" dirty="0">
                <a:latin typeface="Gill Sans MT" panose="020B0502020104020203" pitchFamily="34" charset="0"/>
              </a:rPr>
              <a:t>Internalist (biological) 	Internalist (cultural)			Structural</a:t>
            </a:r>
          </a:p>
        </p:txBody>
      </p:sp>
    </p:spTree>
    <p:extLst>
      <p:ext uri="{BB962C8B-B14F-4D97-AF65-F5344CB8AC3E}">
        <p14:creationId xmlns:p14="http://schemas.microsoft.com/office/powerpoint/2010/main" val="122855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uiExpand="1" build="p"/>
      <p:bldP spid="19"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64C7757F-FE0D-47CB-9C24-014194B2C7A1}"/>
              </a:ext>
            </a:extLst>
          </p:cNvPr>
          <p:cNvSpPr txBox="1">
            <a:spLocks/>
          </p:cNvSpPr>
          <p:nvPr/>
        </p:nvSpPr>
        <p:spPr>
          <a:xfrm>
            <a:off x="-44823" y="35164"/>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Nova" panose="020B0602020104020203" pitchFamily="34" charset="0"/>
              </a:rPr>
              <a:t>Predictions</a:t>
            </a:r>
          </a:p>
        </p:txBody>
      </p:sp>
      <p:grpSp>
        <p:nvGrpSpPr>
          <p:cNvPr id="3" name="Group 2">
            <a:extLst>
              <a:ext uri="{FF2B5EF4-FFF2-40B4-BE49-F238E27FC236}">
                <a16:creationId xmlns:a16="http://schemas.microsoft.com/office/drawing/2014/main" id="{595B7A1D-22E0-4D00-9BB0-8504D672E360}"/>
              </a:ext>
            </a:extLst>
          </p:cNvPr>
          <p:cNvGrpSpPr/>
          <p:nvPr/>
        </p:nvGrpSpPr>
        <p:grpSpPr>
          <a:xfrm>
            <a:off x="9517539" y="1618050"/>
            <a:ext cx="2295344" cy="1538883"/>
            <a:chOff x="3246877" y="3167195"/>
            <a:chExt cx="4072509" cy="2605498"/>
          </a:xfrm>
        </p:grpSpPr>
        <p:pic>
          <p:nvPicPr>
            <p:cNvPr id="9" name="Picture 8" descr="A close up of a flower&#10;&#10;Description automatically generated">
              <a:extLst>
                <a:ext uri="{FF2B5EF4-FFF2-40B4-BE49-F238E27FC236}">
                  <a16:creationId xmlns:a16="http://schemas.microsoft.com/office/drawing/2014/main" id="{39542E91-D448-4C8F-A47C-03C4E361C0F2}"/>
                </a:ext>
              </a:extLst>
            </p:cNvPr>
            <p:cNvPicPr>
              <a:picLocks noChangeAspect="1"/>
            </p:cNvPicPr>
            <p:nvPr/>
          </p:nvPicPr>
          <p:blipFill>
            <a:blip r:embed="rId3"/>
            <a:stretch>
              <a:fillRect/>
            </a:stretch>
          </p:blipFill>
          <p:spPr>
            <a:xfrm>
              <a:off x="6514114" y="3272070"/>
              <a:ext cx="805272" cy="1775974"/>
            </a:xfrm>
            <a:prstGeom prst="rect">
              <a:avLst/>
            </a:prstGeom>
          </p:spPr>
        </p:pic>
        <p:pic>
          <p:nvPicPr>
            <p:cNvPr id="12" name="Picture 11">
              <a:extLst>
                <a:ext uri="{FF2B5EF4-FFF2-40B4-BE49-F238E27FC236}">
                  <a16:creationId xmlns:a16="http://schemas.microsoft.com/office/drawing/2014/main" id="{D501C6A4-8815-43E3-B980-4071F3B02420}"/>
                </a:ext>
              </a:extLst>
            </p:cNvPr>
            <p:cNvPicPr>
              <a:picLocks noChangeAspect="1"/>
            </p:cNvPicPr>
            <p:nvPr/>
          </p:nvPicPr>
          <p:blipFill>
            <a:blip r:embed="rId4"/>
            <a:stretch>
              <a:fillRect/>
            </a:stretch>
          </p:blipFill>
          <p:spPr>
            <a:xfrm>
              <a:off x="3246877" y="3167195"/>
              <a:ext cx="2720259" cy="2605498"/>
            </a:xfrm>
            <a:prstGeom prst="rect">
              <a:avLst/>
            </a:prstGeom>
          </p:spPr>
        </p:pic>
        <p:sp>
          <p:nvSpPr>
            <p:cNvPr id="16" name="TextBox 15">
              <a:extLst>
                <a:ext uri="{FF2B5EF4-FFF2-40B4-BE49-F238E27FC236}">
                  <a16:creationId xmlns:a16="http://schemas.microsoft.com/office/drawing/2014/main" id="{FFAACA71-1082-45C0-857D-B93F3C9BBCA5}"/>
                </a:ext>
              </a:extLst>
            </p:cNvPr>
            <p:cNvSpPr txBox="1"/>
            <p:nvPr/>
          </p:nvSpPr>
          <p:spPr>
            <a:xfrm>
              <a:off x="5967136" y="3986152"/>
              <a:ext cx="546978" cy="830997"/>
            </a:xfrm>
            <a:prstGeom prst="rect">
              <a:avLst/>
            </a:prstGeom>
            <a:noFill/>
          </p:spPr>
          <p:txBody>
            <a:bodyPr wrap="square">
              <a:spAutoFit/>
            </a:bodyPr>
            <a:lstStyle/>
            <a:p>
              <a:pPr algn="l"/>
              <a:r>
                <a:rPr lang="en-US" sz="4800" b="1" i="0" dirty="0">
                  <a:effectLst/>
                  <a:latin typeface="Cambria" panose="02040503050406030204" pitchFamily="18" charset="0"/>
                  <a:ea typeface="Cambria" panose="02040503050406030204" pitchFamily="18" charset="0"/>
                </a:rPr>
                <a:t>?</a:t>
              </a:r>
            </a:p>
          </p:txBody>
        </p:sp>
      </p:grpSp>
      <p:grpSp>
        <p:nvGrpSpPr>
          <p:cNvPr id="13" name="Group 12">
            <a:extLst>
              <a:ext uri="{FF2B5EF4-FFF2-40B4-BE49-F238E27FC236}">
                <a16:creationId xmlns:a16="http://schemas.microsoft.com/office/drawing/2014/main" id="{4FC01E28-CCA2-43B2-A9A5-A5F62C42342D}"/>
              </a:ext>
            </a:extLst>
          </p:cNvPr>
          <p:cNvGrpSpPr/>
          <p:nvPr/>
        </p:nvGrpSpPr>
        <p:grpSpPr>
          <a:xfrm>
            <a:off x="84872" y="1221068"/>
            <a:ext cx="9236075" cy="5636932"/>
            <a:chOff x="84872" y="1221068"/>
            <a:chExt cx="9236075" cy="5636932"/>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5"/>
            <a:stretch>
              <a:fillRect/>
            </a:stretch>
          </p:blipFill>
          <p:spPr>
            <a:xfrm>
              <a:off x="191244" y="1221068"/>
              <a:ext cx="9129703" cy="5636932"/>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54411" y="3643717"/>
              <a:ext cx="4962235" cy="483669"/>
            </a:xfrm>
            <a:prstGeom prst="rect">
              <a:avLst/>
            </a:prstGeom>
            <a:solidFill>
              <a:schemeClr val="bg1"/>
            </a:solidFill>
          </p:spPr>
          <p:txBody>
            <a:bodyPr wrap="square">
              <a:spAutoFit/>
            </a:bodyPr>
            <a:lstStyle/>
            <a:p>
              <a:pPr algn="l"/>
              <a:r>
                <a:rPr lang="en-US" sz="2400" b="0" i="0" dirty="0">
                  <a:effectLst/>
                  <a:latin typeface="Cambria" panose="02040503050406030204" pitchFamily="18" charset="0"/>
                  <a:ea typeface="Cambria" panose="02040503050406030204" pitchFamily="18" charset="0"/>
                </a:rPr>
                <a:t>Can </a:t>
              </a:r>
              <a:r>
                <a:rPr lang="en-US" sz="2400" b="0" i="0" dirty="0" err="1">
                  <a:effectLst/>
                  <a:latin typeface="Cambria" panose="02040503050406030204" pitchFamily="18" charset="0"/>
                  <a:ea typeface="Cambria" panose="02040503050406030204" pitchFamily="18" charset="0"/>
                </a:rPr>
                <a:t>Zarpies</a:t>
              </a:r>
              <a:r>
                <a:rPr lang="en-US" sz="2400" b="0" i="0" dirty="0">
                  <a:effectLst/>
                  <a:latin typeface="Cambria" panose="02040503050406030204" pitchFamily="18" charset="0"/>
                  <a:ea typeface="Cambria" panose="02040503050406030204" pitchFamily="18" charset="0"/>
                </a:rPr>
                <a:t> also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 </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6"/>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&lt;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Tree>
    <p:extLst>
      <p:ext uri="{BB962C8B-B14F-4D97-AF65-F5344CB8AC3E}">
        <p14:creationId xmlns:p14="http://schemas.microsoft.com/office/powerpoint/2010/main" val="5796046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chart&#10;&#10;Description automatically generated">
            <a:extLst>
              <a:ext uri="{FF2B5EF4-FFF2-40B4-BE49-F238E27FC236}">
                <a16:creationId xmlns:a16="http://schemas.microsoft.com/office/drawing/2014/main" id="{94E72370-D536-46A9-9190-56356582B575}"/>
              </a:ext>
            </a:extLst>
          </p:cNvPr>
          <p:cNvPicPr>
            <a:picLocks noChangeAspect="1"/>
          </p:cNvPicPr>
          <p:nvPr/>
        </p:nvPicPr>
        <p:blipFill>
          <a:blip r:embed="rId3"/>
          <a:stretch>
            <a:fillRect/>
          </a:stretch>
        </p:blipFill>
        <p:spPr>
          <a:xfrm>
            <a:off x="688962" y="1151632"/>
            <a:ext cx="8978907" cy="5541268"/>
          </a:xfrm>
          <a:prstGeom prst="rect">
            <a:avLst/>
          </a:prstGeom>
        </p:spPr>
      </p:pic>
      <p:sp>
        <p:nvSpPr>
          <p:cNvPr id="15" name="Title 1">
            <a:extLst>
              <a:ext uri="{FF2B5EF4-FFF2-40B4-BE49-F238E27FC236}">
                <a16:creationId xmlns:a16="http://schemas.microsoft.com/office/drawing/2014/main" id="{4CEAEFC3-502A-4FA5-8092-A4C9CD9EF15F}"/>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allow for greater possibility of change.</a:t>
            </a:r>
          </a:p>
        </p:txBody>
      </p:sp>
      <p:grpSp>
        <p:nvGrpSpPr>
          <p:cNvPr id="19" name="Group 18">
            <a:extLst>
              <a:ext uri="{FF2B5EF4-FFF2-40B4-BE49-F238E27FC236}">
                <a16:creationId xmlns:a16="http://schemas.microsoft.com/office/drawing/2014/main" id="{575938A2-1033-4847-B74C-59F675F68253}"/>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0882AEDD-608E-43F2-8074-3A9A4C297C01}"/>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8" name="Picture 17">
              <a:extLst>
                <a:ext uri="{FF2B5EF4-FFF2-40B4-BE49-F238E27FC236}">
                  <a16:creationId xmlns:a16="http://schemas.microsoft.com/office/drawing/2014/main" id="{62DA15F2-81D8-44EB-8E53-2A014BFCB939}"/>
                </a:ext>
              </a:extLst>
            </p:cNvPr>
            <p:cNvPicPr>
              <a:picLocks noChangeAspect="1"/>
            </p:cNvPicPr>
            <p:nvPr/>
          </p:nvPicPr>
          <p:blipFill>
            <a:blip r:embed="rId4"/>
            <a:stretch>
              <a:fillRect/>
            </a:stretch>
          </p:blipFill>
          <p:spPr>
            <a:xfrm>
              <a:off x="10121896" y="6007100"/>
              <a:ext cx="152408" cy="247663"/>
            </a:xfrm>
            <a:prstGeom prst="rect">
              <a:avLst/>
            </a:prstGeom>
          </p:spPr>
        </p:pic>
      </p:grpSp>
      <p:sp>
        <p:nvSpPr>
          <p:cNvPr id="20" name="Rectangle 1">
            <a:extLst>
              <a:ext uri="{FF2B5EF4-FFF2-40B4-BE49-F238E27FC236}">
                <a16:creationId xmlns:a16="http://schemas.microsoft.com/office/drawing/2014/main" id="{5D9B5A6D-C34C-4BB2-9628-9C1E9A9C52C8}"/>
              </a:ext>
            </a:extLst>
          </p:cNvPr>
          <p:cNvSpPr>
            <a:spLocks noChangeArrowheads="1"/>
          </p:cNvSpPr>
          <p:nvPr/>
        </p:nvSpPr>
        <p:spPr bwMode="auto">
          <a:xfrm>
            <a:off x="4636945" y="3820667"/>
            <a:ext cx="816249" cy="646331"/>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lang="en-US" altLang="en-US" sz="1400" b="1" i="1" dirty="0">
              <a:solidFill>
                <a:schemeClr val="accent1"/>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accent1"/>
                </a:solidFill>
                <a:latin typeface="Helvetica" panose="020B0604020202020204" pitchFamily="34" charset="0"/>
                <a:cs typeface="Helvetica" panose="020B0604020202020204" pitchFamily="34" charset="0"/>
              </a:rPr>
              <a:t>BF</a:t>
            </a:r>
            <a:r>
              <a:rPr lang="en-US" altLang="en-US" sz="1400" dirty="0">
                <a:solidFill>
                  <a:schemeClr val="accent1"/>
                </a:solidFill>
                <a:latin typeface="Helvetica" panose="020B0604020202020204" pitchFamily="34" charset="0"/>
                <a:cs typeface="Helvetica" panose="020B0604020202020204" pitchFamily="34" charset="0"/>
              </a:rPr>
              <a:t> = 19</a:t>
            </a:r>
          </a:p>
        </p:txBody>
      </p:sp>
      <p:sp>
        <p:nvSpPr>
          <p:cNvPr id="22" name="Right Brace 21">
            <a:extLst>
              <a:ext uri="{FF2B5EF4-FFF2-40B4-BE49-F238E27FC236}">
                <a16:creationId xmlns:a16="http://schemas.microsoft.com/office/drawing/2014/main" id="{CBB510F9-2D5E-4455-9A8F-4AF72FB1BFE2}"/>
              </a:ext>
            </a:extLst>
          </p:cNvPr>
          <p:cNvSpPr/>
          <p:nvPr/>
        </p:nvSpPr>
        <p:spPr>
          <a:xfrm rot="16200000">
            <a:off x="4978711" y="3165722"/>
            <a:ext cx="132720" cy="20065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9" name="Rectangle 1">
            <a:extLst>
              <a:ext uri="{FF2B5EF4-FFF2-40B4-BE49-F238E27FC236}">
                <a16:creationId xmlns:a16="http://schemas.microsoft.com/office/drawing/2014/main" id="{67F226ED-5338-4636-BE46-6B2ED5502612}"/>
              </a:ext>
            </a:extLst>
          </p:cNvPr>
          <p:cNvSpPr>
            <a:spLocks noChangeArrowheads="1"/>
          </p:cNvSpPr>
          <p:nvPr/>
        </p:nvSpPr>
        <p:spPr bwMode="auto">
          <a:xfrm>
            <a:off x="5842097" y="3272006"/>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30" name="Right Brace 29">
            <a:extLst>
              <a:ext uri="{FF2B5EF4-FFF2-40B4-BE49-F238E27FC236}">
                <a16:creationId xmlns:a16="http://schemas.microsoft.com/office/drawing/2014/main" id="{9E9BDBEA-E72E-4BDC-A10A-1F0F99234EE3}"/>
              </a:ext>
            </a:extLst>
          </p:cNvPr>
          <p:cNvSpPr/>
          <p:nvPr/>
        </p:nvSpPr>
        <p:spPr>
          <a:xfrm rot="16200000">
            <a:off x="6077262" y="1512775"/>
            <a:ext cx="132721" cy="4203696"/>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1" name="Rectangle 1">
            <a:extLst>
              <a:ext uri="{FF2B5EF4-FFF2-40B4-BE49-F238E27FC236}">
                <a16:creationId xmlns:a16="http://schemas.microsoft.com/office/drawing/2014/main" id="{F2E87232-4C71-409A-8D17-30B91C27E39A}"/>
              </a:ext>
            </a:extLst>
          </p:cNvPr>
          <p:cNvSpPr>
            <a:spLocks noChangeArrowheads="1"/>
          </p:cNvSpPr>
          <p:nvPr/>
        </p:nvSpPr>
        <p:spPr bwMode="auto">
          <a:xfrm>
            <a:off x="6723373" y="3803035"/>
            <a:ext cx="865943" cy="553998"/>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p </a:t>
            </a:r>
            <a:r>
              <a:rPr lang="en-US" altLang="en-US" sz="1400" dirty="0">
                <a:solidFill>
                  <a:schemeClr val="bg1">
                    <a:lumMod val="75000"/>
                  </a:schemeClr>
                </a:solidFill>
                <a:latin typeface="Helvetica" panose="020B0604020202020204" pitchFamily="34" charset="0"/>
                <a:cs typeface="Helvetica" panose="020B0604020202020204" pitchFamily="34" charset="0"/>
              </a:rPr>
              <a:t>= 0.19</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800" dirty="0">
              <a:solidFill>
                <a:schemeClr val="bg1">
                  <a:lumMod val="75000"/>
                </a:schemeClr>
              </a:solidFill>
              <a:latin typeface="Helvetica" panose="020B0604020202020204" pitchFamily="34" charset="0"/>
              <a:cs typeface="Helvetica"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400" i="1" dirty="0">
                <a:solidFill>
                  <a:schemeClr val="bg1">
                    <a:lumMod val="75000"/>
                  </a:schemeClr>
                </a:solidFill>
                <a:latin typeface="Helvetica" panose="020B0604020202020204" pitchFamily="34" charset="0"/>
                <a:cs typeface="Helvetica" panose="020B0604020202020204" pitchFamily="34" charset="0"/>
              </a:rPr>
              <a:t>BF</a:t>
            </a:r>
            <a:r>
              <a:rPr lang="en-US" altLang="en-US" sz="1400" dirty="0">
                <a:solidFill>
                  <a:schemeClr val="bg1">
                    <a:lumMod val="75000"/>
                  </a:schemeClr>
                </a:solidFill>
                <a:latin typeface="Helvetica" panose="020B0604020202020204" pitchFamily="34" charset="0"/>
                <a:cs typeface="Helvetica" panose="020B0604020202020204" pitchFamily="34" charset="0"/>
              </a:rPr>
              <a:t> = 1.2</a:t>
            </a:r>
          </a:p>
        </p:txBody>
      </p:sp>
      <p:sp>
        <p:nvSpPr>
          <p:cNvPr id="32" name="Right Brace 31">
            <a:extLst>
              <a:ext uri="{FF2B5EF4-FFF2-40B4-BE49-F238E27FC236}">
                <a16:creationId xmlns:a16="http://schemas.microsoft.com/office/drawing/2014/main" id="{26B729C6-0E60-42EC-ABEA-3495B4443ED4}"/>
              </a:ext>
            </a:extLst>
          </p:cNvPr>
          <p:cNvSpPr/>
          <p:nvPr/>
        </p:nvSpPr>
        <p:spPr>
          <a:xfrm rot="16200000">
            <a:off x="7089986" y="3076524"/>
            <a:ext cx="132720" cy="2006596"/>
          </a:xfrm>
          <a:prstGeom prst="rightBrac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4" name="Title 1">
            <a:extLst>
              <a:ext uri="{FF2B5EF4-FFF2-40B4-BE49-F238E27FC236}">
                <a16:creationId xmlns:a16="http://schemas.microsoft.com/office/drawing/2014/main" id="{C4A94F94-09C2-48C6-A532-4D96D5762AFA}"/>
              </a:ext>
            </a:extLst>
          </p:cNvPr>
          <p:cNvSpPr txBox="1">
            <a:spLocks/>
          </p:cNvSpPr>
          <p:nvPr/>
        </p:nvSpPr>
        <p:spPr>
          <a:xfrm>
            <a:off x="-811212" y="6195370"/>
            <a:ext cx="5325473"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endParaRPr lang="en-US" sz="1800" dirty="0">
              <a:solidFill>
                <a:schemeClr val="tx1"/>
              </a:solidFill>
              <a:latin typeface="Helvetica" panose="020B0604020202020204" pitchFamily="34" charset="0"/>
              <a:cs typeface="Helvetica" panose="020B0604020202020204" pitchFamily="34" charset="0"/>
            </a:endParaRPr>
          </a:p>
        </p:txBody>
      </p:sp>
    </p:spTree>
    <p:extLst>
      <p:ext uri="{BB962C8B-B14F-4D97-AF65-F5344CB8AC3E}">
        <p14:creationId xmlns:p14="http://schemas.microsoft.com/office/powerpoint/2010/main" val="3939286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nimBg="1"/>
      <p:bldP spid="29" grpId="0"/>
      <p:bldP spid="30" grpId="0" animBg="1"/>
      <p:bldP spid="31" grpId="0"/>
      <p:bldP spid="3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FC01E28-CCA2-43B2-A9A5-A5F62C42342D}"/>
              </a:ext>
            </a:extLst>
          </p:cNvPr>
          <p:cNvGrpSpPr/>
          <p:nvPr/>
        </p:nvGrpSpPr>
        <p:grpSpPr>
          <a:xfrm>
            <a:off x="138738" y="1221068"/>
            <a:ext cx="9177626" cy="5636932"/>
            <a:chOff x="138738" y="1221068"/>
            <a:chExt cx="9177626" cy="5636932"/>
          </a:xfrm>
        </p:grpSpPr>
        <p:pic>
          <p:nvPicPr>
            <p:cNvPr id="15" name="Picture 14">
              <a:extLst>
                <a:ext uri="{FF2B5EF4-FFF2-40B4-BE49-F238E27FC236}">
                  <a16:creationId xmlns:a16="http://schemas.microsoft.com/office/drawing/2014/main" id="{EA2DB1DD-0323-4FFC-96A0-9E66659718D6}"/>
                </a:ext>
              </a:extLst>
            </p:cNvPr>
            <p:cNvPicPr>
              <a:picLocks noChangeAspect="1"/>
            </p:cNvPicPr>
            <p:nvPr/>
          </p:nvPicPr>
          <p:blipFill>
            <a:blip r:embed="rId3"/>
            <a:srcRect/>
            <a:stretch/>
          </p:blipFill>
          <p:spPr>
            <a:xfrm>
              <a:off x="195827" y="1221068"/>
              <a:ext cx="9120537" cy="5636932"/>
            </a:xfrm>
            <a:prstGeom prst="rect">
              <a:avLst/>
            </a:prstGeom>
          </p:spPr>
        </p:pic>
        <p:sp>
          <p:nvSpPr>
            <p:cNvPr id="18" name="TextBox 17">
              <a:extLst>
                <a:ext uri="{FF2B5EF4-FFF2-40B4-BE49-F238E27FC236}">
                  <a16:creationId xmlns:a16="http://schemas.microsoft.com/office/drawing/2014/main" id="{F3B43ADF-767E-4B45-83A8-D2C7133A8C30}"/>
                </a:ext>
              </a:extLst>
            </p:cNvPr>
            <p:cNvSpPr txBox="1"/>
            <p:nvPr/>
          </p:nvSpPr>
          <p:spPr>
            <a:xfrm rot="16200000">
              <a:off x="-2111547" y="3654719"/>
              <a:ext cx="4962235" cy="461665"/>
            </a:xfrm>
            <a:prstGeom prst="rect">
              <a:avLst/>
            </a:prstGeom>
            <a:solidFill>
              <a:schemeClr val="bg1"/>
            </a:solidFill>
          </p:spPr>
          <p:txBody>
            <a:bodyPr wrap="square">
              <a:spAutoFit/>
            </a:bodyPr>
            <a:lstStyle/>
            <a:p>
              <a:pPr algn="ctr"/>
              <a:r>
                <a:rPr lang="en-US" sz="2400" dirty="0">
                  <a:latin typeface="Cambria" panose="02040503050406030204" pitchFamily="18" charset="0"/>
                  <a:ea typeface="Cambria" panose="02040503050406030204" pitchFamily="18" charset="0"/>
                </a:rPr>
                <a:t>…</a:t>
              </a:r>
              <a:r>
                <a:rPr lang="en-US" sz="2400" b="0" i="0" dirty="0">
                  <a:effectLst/>
                  <a:latin typeface="Cambria" panose="02040503050406030204" pitchFamily="18" charset="0"/>
                  <a:ea typeface="Cambria" panose="02040503050406030204" pitchFamily="18" charset="0"/>
                </a:rPr>
                <a:t>for this </a:t>
              </a:r>
              <a:r>
                <a:rPr lang="en-US" sz="2400" b="0" i="0" dirty="0" err="1">
                  <a:effectLst/>
                  <a:latin typeface="Cambria" panose="02040503050406030204" pitchFamily="18" charset="0"/>
                  <a:ea typeface="Cambria" panose="02040503050406030204" pitchFamily="18" charset="0"/>
                </a:rPr>
                <a:t>Zarpie</a:t>
              </a:r>
              <a:r>
                <a:rPr lang="en-US" sz="2400" b="0" i="0" dirty="0">
                  <a:effectLst/>
                  <a:latin typeface="Cambria" panose="02040503050406030204" pitchFamily="18" charset="0"/>
                  <a:ea typeface="Cambria" panose="02040503050406030204" pitchFamily="18" charset="0"/>
                </a:rPr>
                <a:t> to eat </a:t>
              </a:r>
              <a:r>
                <a:rPr lang="en-US" sz="2400" b="0" i="0" dirty="0" err="1">
                  <a:effectLst/>
                  <a:latin typeface="Cambria" panose="02040503050406030204" pitchFamily="18" charset="0"/>
                  <a:ea typeface="Cambria" panose="02040503050406030204" pitchFamily="18" charset="0"/>
                </a:rPr>
                <a:t>okinberries</a:t>
              </a:r>
              <a:r>
                <a:rPr lang="en-US" sz="2400" b="0" i="0" dirty="0">
                  <a:effectLst/>
                  <a:latin typeface="Cambria" panose="02040503050406030204" pitchFamily="18" charset="0"/>
                  <a:ea typeface="Cambria" panose="02040503050406030204" pitchFamily="18" charset="0"/>
                </a:rPr>
                <a:t>?</a:t>
              </a:r>
            </a:p>
          </p:txBody>
        </p:sp>
      </p:grpSp>
      <p:pic>
        <p:nvPicPr>
          <p:cNvPr id="10" name="Picture 9" descr="Icon&#10;&#10;Description automatically generated">
            <a:extLst>
              <a:ext uri="{FF2B5EF4-FFF2-40B4-BE49-F238E27FC236}">
                <a16:creationId xmlns:a16="http://schemas.microsoft.com/office/drawing/2014/main" id="{64D3A610-8FFF-4BC5-8768-9757BEF728E8}"/>
              </a:ext>
            </a:extLst>
          </p:cNvPr>
          <p:cNvPicPr>
            <a:picLocks noChangeAspect="1"/>
          </p:cNvPicPr>
          <p:nvPr/>
        </p:nvPicPr>
        <p:blipFill>
          <a:blip r:embed="rId4"/>
          <a:stretch>
            <a:fillRect/>
          </a:stretch>
        </p:blipFill>
        <p:spPr>
          <a:xfrm>
            <a:off x="9517539" y="4928240"/>
            <a:ext cx="854591" cy="321516"/>
          </a:xfrm>
          <a:prstGeom prst="rect">
            <a:avLst/>
          </a:prstGeom>
        </p:spPr>
      </p:pic>
      <p:sp>
        <p:nvSpPr>
          <p:cNvPr id="11" name="TextBox 10">
            <a:extLst>
              <a:ext uri="{FF2B5EF4-FFF2-40B4-BE49-F238E27FC236}">
                <a16:creationId xmlns:a16="http://schemas.microsoft.com/office/drawing/2014/main" id="{CF982F56-BE0C-4F28-9A30-C08E7BEFBFD3}"/>
              </a:ext>
            </a:extLst>
          </p:cNvPr>
          <p:cNvSpPr txBox="1"/>
          <p:nvPr/>
        </p:nvSpPr>
        <p:spPr>
          <a:xfrm>
            <a:off x="9405543" y="5249756"/>
            <a:ext cx="2742110" cy="1538883"/>
          </a:xfrm>
          <a:prstGeom prst="rect">
            <a:avLst/>
          </a:prstGeom>
          <a:noFill/>
        </p:spPr>
        <p:txBody>
          <a:bodyPr wrap="square">
            <a:spAutoFit/>
          </a:bodyPr>
          <a:lstStyle/>
          <a:p>
            <a:pPr marL="114300" indent="-114300"/>
            <a:r>
              <a:rPr lang="en-US" sz="2000" dirty="0">
                <a:latin typeface="Gill Sans Nova" panose="020B0602020104020203" pitchFamily="34" charset="0"/>
                <a:cs typeface="Helvetica" panose="020B0604020202020204" pitchFamily="34" charset="0"/>
              </a:rPr>
              <a:t>Internalist (biological)</a:t>
            </a:r>
            <a:br>
              <a:rPr lang="en-US" sz="2000" dirty="0">
                <a:latin typeface="Gill Sans Nova" panose="020B0602020104020203" pitchFamily="34" charset="0"/>
                <a:cs typeface="Helvetica" panose="020B0604020202020204" pitchFamily="34" charset="0"/>
              </a:rPr>
            </a:br>
            <a:r>
              <a:rPr lang="en-US" sz="2000" dirty="0">
                <a:latin typeface="Gill Sans Nova" panose="020B0602020104020203" pitchFamily="34" charset="0"/>
                <a:cs typeface="Helvetica" panose="020B0604020202020204" pitchFamily="34" charset="0"/>
              </a:rPr>
              <a:t>&gt; Structural</a:t>
            </a:r>
          </a:p>
          <a:p>
            <a:pPr marL="114300" indent="-114300"/>
            <a:endParaRPr lang="en-US" sz="1050" dirty="0">
              <a:latin typeface="Gill Sans Nova" panose="020B0602020104020203" pitchFamily="34" charset="0"/>
              <a:cs typeface="Helvetica" panose="020B0604020202020204" pitchFamily="34" charset="0"/>
            </a:endParaRPr>
          </a:p>
          <a:p>
            <a:pPr marL="114300" indent="-114300"/>
            <a:r>
              <a:rPr lang="en-US" sz="2000" dirty="0">
                <a:latin typeface="Gill Sans Nova" panose="020B0602020104020203" pitchFamily="34" charset="0"/>
                <a:cs typeface="Helvetica" panose="020B0604020202020204" pitchFamily="34" charset="0"/>
              </a:rPr>
              <a:t>Internalist (cultural) maybe in the middle?</a:t>
            </a:r>
          </a:p>
        </p:txBody>
      </p:sp>
      <p:sp>
        <p:nvSpPr>
          <p:cNvPr id="2" name="TextBox 1">
            <a:extLst>
              <a:ext uri="{FF2B5EF4-FFF2-40B4-BE49-F238E27FC236}">
                <a16:creationId xmlns:a16="http://schemas.microsoft.com/office/drawing/2014/main" id="{BAF007DE-1DEB-4537-AF40-ACF5277F94D3}"/>
              </a:ext>
            </a:extLst>
          </p:cNvPr>
          <p:cNvSpPr txBox="1"/>
          <p:nvPr/>
        </p:nvSpPr>
        <p:spPr>
          <a:xfrm>
            <a:off x="7479328" y="1216890"/>
            <a:ext cx="2779095" cy="523220"/>
          </a:xfrm>
          <a:prstGeom prst="rect">
            <a:avLst/>
          </a:prstGeom>
          <a:noFill/>
        </p:spPr>
        <p:txBody>
          <a:bodyPr wrap="square">
            <a:spAutoFit/>
          </a:bodyPr>
          <a:lstStyle/>
          <a:p>
            <a:r>
              <a:rPr lang="en-US" sz="2800" dirty="0">
                <a:latin typeface="Helvetica" panose="020B0604020202020204" pitchFamily="34" charset="0"/>
                <a:cs typeface="Helvetica" panose="020B0604020202020204" pitchFamily="34" charset="0"/>
              </a:rPr>
              <a:t>(6-point)</a:t>
            </a:r>
            <a:endParaRPr lang="en-US" sz="2000" dirty="0">
              <a:latin typeface="Helvetica" panose="020B0604020202020204" pitchFamily="34" charset="0"/>
              <a:cs typeface="Helvetica" panose="020B0604020202020204" pitchFamily="34" charset="0"/>
            </a:endParaRPr>
          </a:p>
        </p:txBody>
      </p:sp>
      <p:pic>
        <p:nvPicPr>
          <p:cNvPr id="4" name="Picture 3" descr="A close up of a logo&#10;&#10;Description automatically generated">
            <a:extLst>
              <a:ext uri="{FF2B5EF4-FFF2-40B4-BE49-F238E27FC236}">
                <a16:creationId xmlns:a16="http://schemas.microsoft.com/office/drawing/2014/main" id="{A4DE19EB-FC60-4689-8A33-2CBE747F2803}"/>
              </a:ext>
            </a:extLst>
          </p:cNvPr>
          <p:cNvPicPr>
            <a:picLocks noChangeAspect="1"/>
          </p:cNvPicPr>
          <p:nvPr/>
        </p:nvPicPr>
        <p:blipFill>
          <a:blip r:embed="rId5"/>
          <a:stretch>
            <a:fillRect/>
          </a:stretch>
        </p:blipFill>
        <p:spPr>
          <a:xfrm>
            <a:off x="9395879" y="1318760"/>
            <a:ext cx="2604877" cy="1883584"/>
          </a:xfrm>
          <a:prstGeom prst="rect">
            <a:avLst/>
          </a:prstGeom>
        </p:spPr>
      </p:pic>
      <p:sp>
        <p:nvSpPr>
          <p:cNvPr id="3" name="Content Placeholder 2">
            <a:extLst>
              <a:ext uri="{FF2B5EF4-FFF2-40B4-BE49-F238E27FC236}">
                <a16:creationId xmlns:a16="http://schemas.microsoft.com/office/drawing/2014/main" id="{EA56180E-431A-459D-81D5-EEAA54A31D6E}"/>
              </a:ext>
            </a:extLst>
          </p:cNvPr>
          <p:cNvSpPr txBox="1">
            <a:spLocks/>
          </p:cNvSpPr>
          <p:nvPr/>
        </p:nvSpPr>
        <p:spPr>
          <a:xfrm>
            <a:off x="-44823" y="35164"/>
            <a:ext cx="12236823" cy="621532"/>
          </a:xfrm>
          <a:prstGeom prst="rect">
            <a:avLst/>
          </a:prstGeom>
          <a:solidFill>
            <a:schemeClr val="tx1">
              <a:lumMod val="50000"/>
              <a:lumOff val="50000"/>
            </a:schemeClr>
          </a:solidFill>
        </p:spPr>
        <p:txBody>
          <a:bodyPr vert="horz" lIns="91440" tIns="45720" rIns="91440" bIns="45720" rtlCol="0" anchor="ctr">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marL="256032" lvl="1" indent="0" algn="ctr">
              <a:buNone/>
            </a:pPr>
            <a:r>
              <a:rPr lang="en-US" sz="2800" b="1" dirty="0">
                <a:solidFill>
                  <a:schemeClr val="bg1"/>
                </a:solidFill>
                <a:latin typeface="Gill Sans Nova" panose="020B0602020104020203" pitchFamily="34" charset="0"/>
              </a:rPr>
              <a:t>Predictions</a:t>
            </a:r>
          </a:p>
        </p:txBody>
      </p:sp>
    </p:spTree>
    <p:extLst>
      <p:ext uri="{BB962C8B-B14F-4D97-AF65-F5344CB8AC3E}">
        <p14:creationId xmlns:p14="http://schemas.microsoft.com/office/powerpoint/2010/main" val="2129850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treemap chart&#10;&#10;Description automatically generated">
            <a:extLst>
              <a:ext uri="{FF2B5EF4-FFF2-40B4-BE49-F238E27FC236}">
                <a16:creationId xmlns:a16="http://schemas.microsoft.com/office/drawing/2014/main" id="{FB9E4F2A-ABD7-4C23-B7E4-7CC77F8E45EE}"/>
              </a:ext>
            </a:extLst>
          </p:cNvPr>
          <p:cNvPicPr>
            <a:picLocks noChangeAspect="1"/>
          </p:cNvPicPr>
          <p:nvPr/>
        </p:nvPicPr>
        <p:blipFill>
          <a:blip r:embed="rId2"/>
          <a:stretch>
            <a:fillRect/>
          </a:stretch>
        </p:blipFill>
        <p:spPr>
          <a:xfrm>
            <a:off x="927100" y="1052448"/>
            <a:ext cx="10261608" cy="5541268"/>
          </a:xfrm>
          <a:prstGeom prst="rect">
            <a:avLst/>
          </a:prstGeom>
        </p:spPr>
      </p:pic>
      <p:sp>
        <p:nvSpPr>
          <p:cNvPr id="10" name="Title 1">
            <a:extLst>
              <a:ext uri="{FF2B5EF4-FFF2-40B4-BE49-F238E27FC236}">
                <a16:creationId xmlns:a16="http://schemas.microsoft.com/office/drawing/2014/main" id="{0EEF82BC-6B1E-4D23-9671-8783684048F6}"/>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sp>
        <p:nvSpPr>
          <p:cNvPr id="16" name="Title 1">
            <a:extLst>
              <a:ext uri="{FF2B5EF4-FFF2-40B4-BE49-F238E27FC236}">
                <a16:creationId xmlns:a16="http://schemas.microsoft.com/office/drawing/2014/main" id="{068B369C-02CE-4328-A93B-2C1E95DC08F6}"/>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endParaRPr lang="en-US" sz="1800" dirty="0">
              <a:solidFill>
                <a:schemeClr val="tx1"/>
              </a:solidFill>
              <a:latin typeface="Helvetica" panose="020B0604020202020204" pitchFamily="34" charset="0"/>
              <a:cs typeface="Helvetica" panose="020B0604020202020204" pitchFamily="34" charset="0"/>
            </a:endParaRP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2404156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22" name="Group 21">
            <a:extLst>
              <a:ext uri="{FF2B5EF4-FFF2-40B4-BE49-F238E27FC236}">
                <a16:creationId xmlns:a16="http://schemas.microsoft.com/office/drawing/2014/main" id="{681AAF69-7B7C-4387-9F4F-CEF209333D60}"/>
              </a:ext>
            </a:extLst>
          </p:cNvPr>
          <p:cNvGrpSpPr/>
          <p:nvPr/>
        </p:nvGrpSpPr>
        <p:grpSpPr>
          <a:xfrm>
            <a:off x="7561294" y="1280220"/>
            <a:ext cx="1457724" cy="1447799"/>
            <a:chOff x="10605702" y="2724845"/>
            <a:chExt cx="1457724" cy="1447799"/>
          </a:xfrm>
        </p:grpSpPr>
        <p:sp>
          <p:nvSpPr>
            <p:cNvPr id="23" name="Oval 22">
              <a:extLst>
                <a:ext uri="{FF2B5EF4-FFF2-40B4-BE49-F238E27FC236}">
                  <a16:creationId xmlns:a16="http://schemas.microsoft.com/office/drawing/2014/main" id="{AC5C3E72-F1D1-4234-9973-1135BA1C1EFE}"/>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3EA6F8D-D606-47A7-B10B-F6A0571C8010}"/>
                </a:ext>
              </a:extLst>
            </p:cNvPr>
            <p:cNvGrpSpPr/>
            <p:nvPr/>
          </p:nvGrpSpPr>
          <p:grpSpPr>
            <a:xfrm flipH="1">
              <a:off x="10756624" y="2724845"/>
              <a:ext cx="1059520" cy="1300122"/>
              <a:chOff x="9347996" y="3061105"/>
              <a:chExt cx="2088437" cy="2562692"/>
            </a:xfrm>
          </p:grpSpPr>
          <p:pic>
            <p:nvPicPr>
              <p:cNvPr id="25" name="Picture 24" descr="A picture containing shape&#10;&#10;Description automatically generated">
                <a:extLst>
                  <a:ext uri="{FF2B5EF4-FFF2-40B4-BE49-F238E27FC236}">
                    <a16:creationId xmlns:a16="http://schemas.microsoft.com/office/drawing/2014/main" id="{5A60D3D9-C7CC-44A4-8012-C5C3993D2516}"/>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27" name="Picture 26" descr="A picture containing shape&#10;&#10;Description automatically generated">
                <a:extLst>
                  <a:ext uri="{FF2B5EF4-FFF2-40B4-BE49-F238E27FC236}">
                    <a16:creationId xmlns:a16="http://schemas.microsoft.com/office/drawing/2014/main" id="{FF56CC63-152F-4C27-8DE9-67495DE7EF8F}"/>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29" name="Group 28">
            <a:extLst>
              <a:ext uri="{FF2B5EF4-FFF2-40B4-BE49-F238E27FC236}">
                <a16:creationId xmlns:a16="http://schemas.microsoft.com/office/drawing/2014/main" id="{B4D7E65A-1B8B-4B34-A89E-05C5944C8216}"/>
              </a:ext>
            </a:extLst>
          </p:cNvPr>
          <p:cNvGrpSpPr/>
          <p:nvPr/>
        </p:nvGrpSpPr>
        <p:grpSpPr>
          <a:xfrm>
            <a:off x="4697593" y="1229946"/>
            <a:ext cx="2773607" cy="1805200"/>
            <a:chOff x="7742001" y="2674571"/>
            <a:chExt cx="2773607" cy="1805200"/>
          </a:xfrm>
        </p:grpSpPr>
        <p:sp>
          <p:nvSpPr>
            <p:cNvPr id="30" name="Oval 29">
              <a:extLst>
                <a:ext uri="{FF2B5EF4-FFF2-40B4-BE49-F238E27FC236}">
                  <a16:creationId xmlns:a16="http://schemas.microsoft.com/office/drawing/2014/main" id="{76CD273F-3104-48A7-9819-164F1C1DF062}"/>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picture containing shape&#10;&#10;Description automatically generated">
              <a:extLst>
                <a:ext uri="{FF2B5EF4-FFF2-40B4-BE49-F238E27FC236}">
                  <a16:creationId xmlns:a16="http://schemas.microsoft.com/office/drawing/2014/main" id="{33EC42C5-B457-4A07-8019-2F3217CC7F81}"/>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9" name="Picture 48" descr="A picture containing shape&#10;&#10;Description automatically generated">
              <a:extLst>
                <a:ext uri="{FF2B5EF4-FFF2-40B4-BE49-F238E27FC236}">
                  <a16:creationId xmlns:a16="http://schemas.microsoft.com/office/drawing/2014/main" id="{44C16E81-CA58-4A06-82F3-7ABAB2B633EB}"/>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50" name="Picture 49" descr="A picture containing shape&#10;&#10;Description automatically generated">
              <a:extLst>
                <a:ext uri="{FF2B5EF4-FFF2-40B4-BE49-F238E27FC236}">
                  <a16:creationId xmlns:a16="http://schemas.microsoft.com/office/drawing/2014/main" id="{D3C5F301-258A-472D-AC38-111C34118B7E}"/>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51" name="Oval 50">
            <a:extLst>
              <a:ext uri="{FF2B5EF4-FFF2-40B4-BE49-F238E27FC236}">
                <a16:creationId xmlns:a16="http://schemas.microsoft.com/office/drawing/2014/main" id="{41E13B68-21A6-435D-961A-22B83EB0E511}"/>
              </a:ext>
            </a:extLst>
          </p:cNvPr>
          <p:cNvSpPr/>
          <p:nvPr/>
        </p:nvSpPr>
        <p:spPr>
          <a:xfrm flipH="1">
            <a:off x="6075740" y="3294871"/>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52" name="Straight Arrow Connector 51">
            <a:extLst>
              <a:ext uri="{FF2B5EF4-FFF2-40B4-BE49-F238E27FC236}">
                <a16:creationId xmlns:a16="http://schemas.microsoft.com/office/drawing/2014/main" id="{229DA7E0-7B21-4EF8-B50A-D6A7430112FD}"/>
              </a:ext>
            </a:extLst>
          </p:cNvPr>
          <p:cNvCxnSpPr>
            <a:cxnSpLocks/>
            <a:stCxn id="30" idx="4"/>
            <a:endCxn id="51"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D4803F98-1524-4A32-96BE-8AF40CCB48BD}"/>
              </a:ext>
            </a:extLst>
          </p:cNvPr>
          <p:cNvGrpSpPr/>
          <p:nvPr/>
        </p:nvGrpSpPr>
        <p:grpSpPr>
          <a:xfrm>
            <a:off x="3156905" y="1273704"/>
            <a:ext cx="1457724" cy="1532774"/>
            <a:chOff x="6201313" y="2718329"/>
            <a:chExt cx="1457724" cy="1532774"/>
          </a:xfrm>
        </p:grpSpPr>
        <p:sp>
          <p:nvSpPr>
            <p:cNvPr id="54" name="Oval 53">
              <a:extLst>
                <a:ext uri="{FF2B5EF4-FFF2-40B4-BE49-F238E27FC236}">
                  <a16:creationId xmlns:a16="http://schemas.microsoft.com/office/drawing/2014/main" id="{97A12CCD-A489-4652-AC1D-088D87E75E72}"/>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1005A40-A925-4D82-8BCE-984FAAB9A61F}"/>
                </a:ext>
              </a:extLst>
            </p:cNvPr>
            <p:cNvGrpSpPr/>
            <p:nvPr/>
          </p:nvGrpSpPr>
          <p:grpSpPr>
            <a:xfrm flipH="1">
              <a:off x="6505148" y="2718329"/>
              <a:ext cx="988882" cy="1332509"/>
              <a:chOff x="1003384" y="3002960"/>
              <a:chExt cx="1949201" cy="2626529"/>
            </a:xfrm>
          </p:grpSpPr>
          <p:pic>
            <p:nvPicPr>
              <p:cNvPr id="56" name="Picture 55" descr="A picture containing shape&#10;&#10;Description automatically generated">
                <a:extLst>
                  <a:ext uri="{FF2B5EF4-FFF2-40B4-BE49-F238E27FC236}">
                    <a16:creationId xmlns:a16="http://schemas.microsoft.com/office/drawing/2014/main" id="{813E3CCE-C4C0-44EE-9F46-294CF3CA52B7}"/>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57" name="Picture 56" descr="A picture containing shape&#10;&#10;Description automatically generated">
                <a:extLst>
                  <a:ext uri="{FF2B5EF4-FFF2-40B4-BE49-F238E27FC236}">
                    <a16:creationId xmlns:a16="http://schemas.microsoft.com/office/drawing/2014/main" id="{78C8B45B-0183-4A2A-B5C1-5B55FECB9E4F}"/>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58" name="Oval 57">
            <a:extLst>
              <a:ext uri="{FF2B5EF4-FFF2-40B4-BE49-F238E27FC236}">
                <a16:creationId xmlns:a16="http://schemas.microsoft.com/office/drawing/2014/main" id="{E6AB098E-A1DD-4579-A6B4-FC695729EE9C}"/>
              </a:ext>
            </a:extLst>
          </p:cNvPr>
          <p:cNvSpPr/>
          <p:nvPr/>
        </p:nvSpPr>
        <p:spPr>
          <a:xfrm flipH="1">
            <a:off x="3982542" y="3283102"/>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59" name="Straight Arrow Connector 58">
            <a:extLst>
              <a:ext uri="{FF2B5EF4-FFF2-40B4-BE49-F238E27FC236}">
                <a16:creationId xmlns:a16="http://schemas.microsoft.com/office/drawing/2014/main" id="{219967DF-2CA2-4E20-A39C-1B39F36F868B}"/>
              </a:ext>
            </a:extLst>
          </p:cNvPr>
          <p:cNvCxnSpPr>
            <a:cxnSpLocks/>
            <a:stCxn id="30" idx="4"/>
            <a:endCxn id="58"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251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scatter chart&#10;&#10;Description automatically generated">
            <a:extLst>
              <a:ext uri="{FF2B5EF4-FFF2-40B4-BE49-F238E27FC236}">
                <a16:creationId xmlns:a16="http://schemas.microsoft.com/office/drawing/2014/main" id="{B07D43B9-38A9-4F1E-AB10-A91757344E4A}"/>
              </a:ext>
            </a:extLst>
          </p:cNvPr>
          <p:cNvPicPr>
            <a:picLocks noChangeAspect="1"/>
          </p:cNvPicPr>
          <p:nvPr/>
        </p:nvPicPr>
        <p:blipFill>
          <a:blip r:embed="rId3"/>
          <a:stretch>
            <a:fillRect/>
          </a:stretch>
        </p:blipFill>
        <p:spPr>
          <a:xfrm>
            <a:off x="0" y="1701799"/>
            <a:ext cx="9436100" cy="5095493"/>
          </a:xfrm>
          <a:prstGeom prst="rect">
            <a:avLst/>
          </a:prstGeom>
        </p:spPr>
      </p:pic>
      <p:pic>
        <p:nvPicPr>
          <p:cNvPr id="3" name="Picture 2" descr="Chart, treemap chart&#10;&#10;Description automatically generated">
            <a:extLst>
              <a:ext uri="{FF2B5EF4-FFF2-40B4-BE49-F238E27FC236}">
                <a16:creationId xmlns:a16="http://schemas.microsoft.com/office/drawing/2014/main" id="{A80556D7-9926-405B-9181-2E346A0064E3}"/>
              </a:ext>
            </a:extLst>
          </p:cNvPr>
          <p:cNvPicPr>
            <a:picLocks noChangeAspect="1"/>
          </p:cNvPicPr>
          <p:nvPr/>
        </p:nvPicPr>
        <p:blipFill>
          <a:blip r:embed="rId4"/>
          <a:stretch>
            <a:fillRect/>
          </a:stretch>
        </p:blipFill>
        <p:spPr>
          <a:xfrm>
            <a:off x="8546630" y="1816100"/>
            <a:ext cx="3645370" cy="1968500"/>
          </a:xfrm>
          <a:prstGeom prst="rect">
            <a:avLst/>
          </a:prstGeom>
        </p:spPr>
      </p:pic>
      <p:sp>
        <p:nvSpPr>
          <p:cNvPr id="10" name="Title 1">
            <a:extLst>
              <a:ext uri="{FF2B5EF4-FFF2-40B4-BE49-F238E27FC236}">
                <a16:creationId xmlns:a16="http://schemas.microsoft.com/office/drawing/2014/main" id="{8D7A65CC-46E8-4C9A-B33F-86DC040B0ED9}"/>
              </a:ext>
            </a:extLst>
          </p:cNvPr>
          <p:cNvSpPr txBox="1">
            <a:spLocks/>
          </p:cNvSpPr>
          <p:nvPr/>
        </p:nvSpPr>
        <p:spPr>
          <a:xfrm>
            <a:off x="575868" y="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decrease normativity.</a:t>
            </a:r>
          </a:p>
        </p:txBody>
      </p:sp>
      <p:grpSp>
        <p:nvGrpSpPr>
          <p:cNvPr id="15" name="Group 14">
            <a:extLst>
              <a:ext uri="{FF2B5EF4-FFF2-40B4-BE49-F238E27FC236}">
                <a16:creationId xmlns:a16="http://schemas.microsoft.com/office/drawing/2014/main" id="{72B34B60-6FBF-4345-9900-CD3D1980784F}"/>
              </a:ext>
            </a:extLst>
          </p:cNvPr>
          <p:cNvGrpSpPr/>
          <p:nvPr/>
        </p:nvGrpSpPr>
        <p:grpSpPr>
          <a:xfrm>
            <a:off x="9105900" y="6007100"/>
            <a:ext cx="3060700" cy="698500"/>
            <a:chOff x="9105900" y="6007100"/>
            <a:chExt cx="3060700" cy="698500"/>
          </a:xfrm>
        </p:grpSpPr>
        <p:sp>
          <p:nvSpPr>
            <p:cNvPr id="16" name="Title 1">
              <a:extLst>
                <a:ext uri="{FF2B5EF4-FFF2-40B4-BE49-F238E27FC236}">
                  <a16:creationId xmlns:a16="http://schemas.microsoft.com/office/drawing/2014/main" id="{A209E735-23F3-40D1-ADC7-8714062944C7}"/>
                </a:ext>
              </a:extLst>
            </p:cNvPr>
            <p:cNvSpPr txBox="1">
              <a:spLocks/>
            </p:cNvSpPr>
            <p:nvPr/>
          </p:nvSpPr>
          <p:spPr>
            <a:xfrm>
              <a:off x="9105900" y="6070600"/>
              <a:ext cx="3060700"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dirty="0">
                  <a:solidFill>
                    <a:schemeClr val="tx1"/>
                  </a:solidFill>
                  <a:latin typeface="Helvetica" panose="020B0604020202020204" pitchFamily="34" charset="0"/>
                  <a:cs typeface="Helvetica" panose="020B0604020202020204" pitchFamily="34" charset="0"/>
                </a:rPr>
                <a:t>= 95% bootstrap CIs</a:t>
              </a:r>
            </a:p>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pic>
          <p:nvPicPr>
            <p:cNvPr id="17" name="Picture 16">
              <a:extLst>
                <a:ext uri="{FF2B5EF4-FFF2-40B4-BE49-F238E27FC236}">
                  <a16:creationId xmlns:a16="http://schemas.microsoft.com/office/drawing/2014/main" id="{49E0E68B-7814-478E-954C-D29FA91EAD08}"/>
                </a:ext>
              </a:extLst>
            </p:cNvPr>
            <p:cNvPicPr>
              <a:picLocks noChangeAspect="1"/>
            </p:cNvPicPr>
            <p:nvPr/>
          </p:nvPicPr>
          <p:blipFill>
            <a:blip r:embed="rId5"/>
            <a:stretch>
              <a:fillRect/>
            </a:stretch>
          </p:blipFill>
          <p:spPr>
            <a:xfrm>
              <a:off x="10121896" y="6007100"/>
              <a:ext cx="152408" cy="247663"/>
            </a:xfrm>
            <a:prstGeom prst="rect">
              <a:avLst/>
            </a:prstGeom>
          </p:spPr>
        </p:pic>
      </p:grpSp>
      <p:sp>
        <p:nvSpPr>
          <p:cNvPr id="19" name="Rectangle 1">
            <a:extLst>
              <a:ext uri="{FF2B5EF4-FFF2-40B4-BE49-F238E27FC236}">
                <a16:creationId xmlns:a16="http://schemas.microsoft.com/office/drawing/2014/main" id="{51E441FB-6A53-4C52-9646-7A1241489A17}"/>
              </a:ext>
            </a:extLst>
          </p:cNvPr>
          <p:cNvSpPr>
            <a:spLocks noChangeArrowheads="1"/>
          </p:cNvSpPr>
          <p:nvPr/>
        </p:nvSpPr>
        <p:spPr bwMode="auto">
          <a:xfrm>
            <a:off x="4257775" y="2242907"/>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1" name="Right Brace 20">
            <a:extLst>
              <a:ext uri="{FF2B5EF4-FFF2-40B4-BE49-F238E27FC236}">
                <a16:creationId xmlns:a16="http://schemas.microsoft.com/office/drawing/2014/main" id="{21ACA182-8D6B-4442-ADD5-343A8E4BFF3D}"/>
              </a:ext>
            </a:extLst>
          </p:cNvPr>
          <p:cNvSpPr/>
          <p:nvPr/>
        </p:nvSpPr>
        <p:spPr>
          <a:xfrm rot="16200000">
            <a:off x="4492940" y="1400397"/>
            <a:ext cx="132721" cy="2311400"/>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23" name="Rectangle 1">
            <a:extLst>
              <a:ext uri="{FF2B5EF4-FFF2-40B4-BE49-F238E27FC236}">
                <a16:creationId xmlns:a16="http://schemas.microsoft.com/office/drawing/2014/main" id="{3992A16C-3F09-48A3-B015-248BAE6A7E92}"/>
              </a:ext>
            </a:extLst>
          </p:cNvPr>
          <p:cNvSpPr>
            <a:spLocks noChangeArrowheads="1"/>
          </p:cNvSpPr>
          <p:nvPr/>
        </p:nvSpPr>
        <p:spPr bwMode="auto">
          <a:xfrm>
            <a:off x="6559549" y="2881773"/>
            <a:ext cx="603050" cy="430887"/>
          </a:xfrm>
          <a:prstGeom prst="rect">
            <a:avLst/>
          </a:prstGeom>
          <a:noFill/>
          <a:ln>
            <a:noFill/>
          </a:ln>
          <a:effectLst/>
        </p:spPr>
        <p:txBody>
          <a:bodyPr vert="horz" wrap="non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1" u="none" strike="noStrike" cap="none" normalizeH="0" baseline="0" dirty="0">
                <a:ln>
                  <a:noFill/>
                </a:ln>
                <a:solidFill>
                  <a:schemeClr val="accent1"/>
                </a:solidFill>
                <a:effectLst/>
                <a:latin typeface="Helvetica" panose="020B0604020202020204" pitchFamily="34" charset="0"/>
                <a:cs typeface="Helvetica" panose="020B0604020202020204" pitchFamily="34" charset="0"/>
              </a:rPr>
              <a:t>***</a:t>
            </a:r>
            <a:endParaRPr kumimoji="0" lang="en-US" altLang="en-US" sz="6000" b="1" i="0" u="none" strike="noStrike" cap="none" normalizeH="0" baseline="0" dirty="0">
              <a:ln>
                <a:noFill/>
              </a:ln>
              <a:solidFill>
                <a:schemeClr val="accent1"/>
              </a:solidFill>
              <a:effectLst/>
              <a:latin typeface="Helvetica" panose="020B0604020202020204" pitchFamily="34" charset="0"/>
              <a:cs typeface="Helvetica" panose="020B0604020202020204" pitchFamily="34" charset="0"/>
            </a:endParaRPr>
          </a:p>
        </p:txBody>
      </p:sp>
      <p:sp>
        <p:nvSpPr>
          <p:cNvPr id="25" name="Right Brace 24">
            <a:extLst>
              <a:ext uri="{FF2B5EF4-FFF2-40B4-BE49-F238E27FC236}">
                <a16:creationId xmlns:a16="http://schemas.microsoft.com/office/drawing/2014/main" id="{BAAF9A4D-C5B3-4385-9BEA-A488DB70EF41}"/>
              </a:ext>
            </a:extLst>
          </p:cNvPr>
          <p:cNvSpPr/>
          <p:nvPr/>
        </p:nvSpPr>
        <p:spPr>
          <a:xfrm rot="16200000">
            <a:off x="6794714" y="2074826"/>
            <a:ext cx="132721" cy="2342947"/>
          </a:xfrm>
          <a:prstGeom prst="righ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Tree>
    <p:extLst>
      <p:ext uri="{BB962C8B-B14F-4D97-AF65-F5344CB8AC3E}">
        <p14:creationId xmlns:p14="http://schemas.microsoft.com/office/powerpoint/2010/main" val="4002634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animBg="1"/>
      <p:bldP spid="23" grpId="0"/>
      <p:bldP spid="2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288136" y="381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Targets of intervention coding:</a:t>
            </a:r>
          </a:p>
        </p:txBody>
      </p:sp>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rotWithShape="1">
          <a:blip r:embed="rId3"/>
          <a:srcRect l="70977" t="26360" b="26959"/>
          <a:stretch/>
        </p:blipFill>
        <p:spPr>
          <a:xfrm>
            <a:off x="8655283" y="0"/>
            <a:ext cx="3536717" cy="2457451"/>
          </a:xfrm>
          <a:prstGeom prst="rect">
            <a:avLst/>
          </a:prstGeom>
        </p:spPr>
      </p:pic>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
        <p:nvSpPr>
          <p:cNvPr id="6" name="TextBox 5">
            <a:extLst>
              <a:ext uri="{FF2B5EF4-FFF2-40B4-BE49-F238E27FC236}">
                <a16:creationId xmlns:a16="http://schemas.microsoft.com/office/drawing/2014/main" id="{79E34713-CF48-4775-8D70-59310C481680}"/>
              </a:ext>
            </a:extLst>
          </p:cNvPr>
          <p:cNvSpPr txBox="1"/>
          <p:nvPr/>
        </p:nvSpPr>
        <p:spPr>
          <a:xfrm>
            <a:off x="432199" y="1270773"/>
            <a:ext cx="11327602" cy="5324535"/>
          </a:xfrm>
          <a:prstGeom prst="rect">
            <a:avLst/>
          </a:prstGeom>
          <a:noFill/>
        </p:spPr>
        <p:txBody>
          <a:bodyPr wrap="square">
            <a:spAutoFit/>
          </a:bodyPr>
          <a:lstStyle/>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biology:</a:t>
            </a:r>
          </a:p>
          <a:p>
            <a:pPr marL="114300"/>
            <a:r>
              <a:rPr lang="en-US" sz="2000" dirty="0">
                <a:latin typeface="Cambria" panose="02040503050406030204" pitchFamily="18" charset="0"/>
                <a:ea typeface="Cambria" panose="02040503050406030204" pitchFamily="18" charset="0"/>
              </a:rPr>
              <a:t>vaccine, potion, pill, medicine, build tolerance, cross-breed w another alien</a:t>
            </a:r>
          </a:p>
          <a:p>
            <a:r>
              <a:rPr lang="en-US" sz="2000" b="1" u="sng" dirty="0">
                <a:latin typeface="Gill Sans Nova" panose="020B0602020104020203" pitchFamily="34" charset="0"/>
                <a:ea typeface="Cambria" panose="02040503050406030204" pitchFamily="18" charset="0"/>
              </a:rPr>
              <a:t>modify </a:t>
            </a:r>
            <a:r>
              <a:rPr lang="en-US" sz="2000" b="1" u="sng" dirty="0" err="1">
                <a:latin typeface="Gill Sans Nova" panose="020B0602020104020203" pitchFamily="34" charset="0"/>
                <a:ea typeface="Cambria" panose="02040503050406030204" pitchFamily="18" charset="0"/>
              </a:rPr>
              <a:t>Zarpies</a:t>
            </a:r>
            <a:r>
              <a:rPr lang="en-US" sz="2000" b="1" u="sng" dirty="0">
                <a:latin typeface="Gill Sans Nova" panose="020B0602020104020203" pitchFamily="34" charset="0"/>
                <a:ea typeface="Cambria" panose="02040503050406030204" pitchFamily="18" charset="0"/>
              </a:rPr>
              <a:t> beliefs/culture:</a:t>
            </a:r>
          </a:p>
          <a:p>
            <a:pPr marL="114300"/>
            <a:r>
              <a:rPr lang="en-US" sz="2000" dirty="0">
                <a:latin typeface="Cambria" panose="02040503050406030204" pitchFamily="18" charset="0"/>
                <a:ea typeface="Cambria" panose="02040503050406030204" pitchFamily="18" charset="0"/>
              </a:rPr>
              <a:t>tell them it's not bad luck, tell them it's good luck, change their thoughts</a:t>
            </a:r>
          </a:p>
          <a:p>
            <a:r>
              <a:rPr lang="en-US" sz="2000" b="1" dirty="0">
                <a:latin typeface="Gill Sans Nova" panose="020B0602020104020203" pitchFamily="34" charset="0"/>
                <a:ea typeface="Cambria" panose="02040503050406030204" pitchFamily="18" charset="0"/>
              </a:rPr>
              <a:t>modify </a:t>
            </a:r>
            <a:r>
              <a:rPr lang="en-US" sz="2000" b="1" dirty="0" err="1">
                <a:latin typeface="Gill Sans Nova" panose="020B0602020104020203" pitchFamily="34" charset="0"/>
                <a:ea typeface="Cambria" panose="02040503050406030204" pitchFamily="18" charset="0"/>
              </a:rPr>
              <a:t>okinberries</a:t>
            </a:r>
            <a:r>
              <a:rPr lang="en-US" sz="2000" dirty="0">
                <a:latin typeface="Gill Sans Nova" panose="020B0602020104020203" pitchFamily="34" charset="0"/>
                <a:ea typeface="Cambria" panose="02040503050406030204" pitchFamily="18" charset="0"/>
              </a:rPr>
              <a:t> themselves so they are safe to eat:</a:t>
            </a:r>
          </a:p>
          <a:p>
            <a:pPr marL="114300"/>
            <a:r>
              <a:rPr lang="en-US" sz="2000" dirty="0">
                <a:latin typeface="Cambria" panose="02040503050406030204" pitchFamily="18" charset="0"/>
                <a:ea typeface="Cambria" panose="02040503050406030204" pitchFamily="18" charset="0"/>
              </a:rPr>
              <a:t>change their color, wash them, heat up, cook them, prepare them, remove part, mix with something else, sanitize</a:t>
            </a:r>
          </a:p>
          <a:p>
            <a:r>
              <a:rPr lang="en-US" sz="2000" b="1" u="sng" dirty="0">
                <a:latin typeface="Gill Sans Nova" panose="020B0602020104020203" pitchFamily="34" charset="0"/>
                <a:ea typeface="Cambria" panose="02040503050406030204" pitchFamily="18" charset="0"/>
              </a:rPr>
              <a:t>acquire </a:t>
            </a:r>
            <a:r>
              <a:rPr lang="en-US" sz="2000" b="1" u="sng" dirty="0" err="1">
                <a:latin typeface="Gill Sans Nova" panose="020B0602020104020203" pitchFamily="34" charset="0"/>
                <a:ea typeface="Cambria" panose="02040503050406030204" pitchFamily="18" charset="0"/>
              </a:rPr>
              <a:t>okinberries</a:t>
            </a:r>
            <a:r>
              <a:rPr lang="en-US" sz="2000" b="1" u="sng" dirty="0">
                <a:latin typeface="Gill Sans Nova" panose="020B0602020104020203" pitchFamily="34" charset="0"/>
                <a:ea typeface="Cambria" panose="02040503050406030204" pitchFamily="18" charset="0"/>
              </a:rPr>
              <a:t>:</a:t>
            </a:r>
          </a:p>
          <a:p>
            <a:pPr marL="114300"/>
            <a:r>
              <a:rPr lang="en-US" sz="2000" dirty="0">
                <a:latin typeface="Cambria" panose="02040503050406030204" pitchFamily="18" charset="0"/>
                <a:ea typeface="Cambria" panose="02040503050406030204" pitchFamily="18" charset="0"/>
              </a:rPr>
              <a:t>grow/plant, import, trade, ask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to send, search planet, tell them where to find, share with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travel, invade, visit </a:t>
            </a:r>
            <a:r>
              <a:rPr lang="en-US" sz="2000" dirty="0" err="1">
                <a:latin typeface="Cambria" panose="02040503050406030204" pitchFamily="18" charset="0"/>
                <a:ea typeface="Cambria" panose="02040503050406030204" pitchFamily="18" charset="0"/>
              </a:rPr>
              <a:t>Vawns</a:t>
            </a:r>
            <a:r>
              <a:rPr lang="en-US" sz="2000" dirty="0">
                <a:latin typeface="Cambria" panose="02040503050406030204" pitchFamily="18" charset="0"/>
                <a:ea typeface="Cambria" panose="02040503050406030204" pitchFamily="18" charset="0"/>
              </a:rPr>
              <a:t>, move to other side of planet, switch spots with </a:t>
            </a:r>
            <a:r>
              <a:rPr lang="en-US" sz="2000" dirty="0" err="1">
                <a:latin typeface="Cambria" panose="02040503050406030204" pitchFamily="18" charset="0"/>
                <a:ea typeface="Cambria" panose="02040503050406030204" pitchFamily="18" charset="0"/>
              </a:rPr>
              <a:t>Vawns</a:t>
            </a:r>
            <a:endParaRPr lang="en-US" sz="2000" dirty="0">
              <a:latin typeface="Cambria" panose="02040503050406030204" pitchFamily="18"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acquire </a:t>
            </a:r>
            <a:r>
              <a:rPr lang="en-US" sz="2000" b="1" dirty="0" err="1">
                <a:latin typeface="Gill Sans Nova" panose="020B0602020104020203" pitchFamily="34" charset="0"/>
                <a:ea typeface="Cambria" panose="02040503050406030204" pitchFamily="18" charset="0"/>
              </a:rPr>
              <a:t>pogoberries</a:t>
            </a:r>
            <a:endParaRPr lang="en-US" sz="2000" b="1" dirty="0">
              <a:latin typeface="Gill Sans Nova" panose="020B0602020104020203" pitchFamily="34" charset="0"/>
              <a:ea typeface="Cambria" panose="02040503050406030204" pitchFamily="18" charset="0"/>
            </a:endParaRPr>
          </a:p>
          <a:p>
            <a:r>
              <a:rPr lang="en-US" sz="2000" b="1" dirty="0">
                <a:latin typeface="Gill Sans Nova" panose="020B0602020104020203" pitchFamily="34" charset="0"/>
                <a:ea typeface="Cambria" panose="02040503050406030204" pitchFamily="18" charset="0"/>
              </a:rPr>
              <a:t>ambiguous:</a:t>
            </a:r>
          </a:p>
          <a:p>
            <a:pPr marL="228600"/>
            <a:r>
              <a:rPr lang="en-US" sz="2000" dirty="0">
                <a:latin typeface="Cambria" panose="02040503050406030204" pitchFamily="18" charset="0"/>
                <a:ea typeface="Cambria" panose="02040503050406030204" pitchFamily="18" charset="0"/>
              </a:rPr>
              <a:t>magic spell that allows them to eat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give seeds, ask someone for them, be friendly with others, make it to where the </a:t>
            </a:r>
            <a:r>
              <a:rPr lang="en-US" sz="2000" dirty="0" err="1">
                <a:latin typeface="Cambria" panose="02040503050406030204" pitchFamily="18" charset="0"/>
                <a:ea typeface="Cambria" panose="02040503050406030204" pitchFamily="18" charset="0"/>
              </a:rPr>
              <a:t>okinberries</a:t>
            </a:r>
            <a:r>
              <a:rPr lang="en-US" sz="2000" dirty="0">
                <a:latin typeface="Cambria" panose="02040503050406030204" pitchFamily="18" charset="0"/>
                <a:ea typeface="Cambria" panose="02040503050406030204" pitchFamily="18" charset="0"/>
              </a:rPr>
              <a:t> don't make the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sick, have it not be poisonous, Will harvest again and cultivate it, establish hospitals for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when they get sick, </a:t>
            </a:r>
            <a:r>
              <a:rPr lang="en-US" sz="2000" dirty="0" err="1">
                <a:latin typeface="Cambria" panose="02040503050406030204" pitchFamily="18" charset="0"/>
                <a:ea typeface="Cambria" panose="02040503050406030204" pitchFamily="18" charset="0"/>
              </a:rPr>
              <a:t>Zarpies</a:t>
            </a:r>
            <a:r>
              <a:rPr lang="en-US" sz="2000" dirty="0">
                <a:latin typeface="Cambria" panose="02040503050406030204" pitchFamily="18" charset="0"/>
                <a:ea typeface="Cambria" panose="02040503050406030204" pitchFamily="18" charset="0"/>
              </a:rPr>
              <a:t> will try to eat </a:t>
            </a:r>
            <a:r>
              <a:rPr lang="en-US" sz="2000" dirty="0" err="1">
                <a:latin typeface="Cambria" panose="02040503050406030204" pitchFamily="18" charset="0"/>
                <a:ea typeface="Cambria" panose="02040503050406030204" pitchFamily="18" charset="0"/>
              </a:rPr>
              <a:t>okinberies</a:t>
            </a:r>
            <a:r>
              <a:rPr lang="en-US" sz="2000" dirty="0">
                <a:latin typeface="Cambria" panose="02040503050406030204" pitchFamily="18" charset="0"/>
                <a:ea typeface="Cambria" panose="02040503050406030204" pitchFamily="18" charset="0"/>
              </a:rPr>
              <a:t>, too far away</a:t>
            </a:r>
          </a:p>
          <a:p>
            <a:r>
              <a:rPr lang="en-US" sz="2000" b="1" dirty="0">
                <a:latin typeface="Gill Sans Nova" panose="020B0602020104020203" pitchFamily="34" charset="0"/>
                <a:ea typeface="Cambria" panose="02040503050406030204" pitchFamily="18" charset="0"/>
              </a:rPr>
              <a:t>don't know</a:t>
            </a:r>
            <a:endParaRPr lang="en-US" sz="2000" dirty="0">
              <a:latin typeface="Gill Sans Nova" panose="020B0602020104020203" pitchFamily="34" charset="0"/>
              <a:ea typeface="Cambria" panose="02040503050406030204" pitchFamily="18" charset="0"/>
            </a:endParaRPr>
          </a:p>
        </p:txBody>
      </p:sp>
    </p:spTree>
    <p:extLst>
      <p:ext uri="{BB962C8B-B14F-4D97-AF65-F5344CB8AC3E}">
        <p14:creationId xmlns:p14="http://schemas.microsoft.com/office/powerpoint/2010/main" val="28598151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6DA69B-ECB5-4540-A198-73CF5161E0A8}"/>
              </a:ext>
            </a:extLst>
          </p:cNvPr>
          <p:cNvSpPr txBox="1">
            <a:spLocks/>
          </p:cNvSpPr>
          <p:nvPr/>
        </p:nvSpPr>
        <p:spPr>
          <a:xfrm>
            <a:off x="564435" y="177800"/>
            <a:ext cx="11903864" cy="127077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Structural construals shift the focus of intervention</a:t>
            </a:r>
            <a:br>
              <a:rPr lang="en-US" sz="3600" dirty="0">
                <a:solidFill>
                  <a:schemeClr val="tx1"/>
                </a:solidFill>
                <a:latin typeface="Gill Sans Nova" panose="020B0602020104020203" pitchFamily="34" charset="0"/>
                <a:cs typeface="Helvetica" panose="020B0604020202020204" pitchFamily="34" charset="0"/>
              </a:rPr>
            </a:br>
            <a:r>
              <a:rPr lang="en-US" sz="3600" dirty="0">
                <a:solidFill>
                  <a:schemeClr val="tx1"/>
                </a:solidFill>
                <a:latin typeface="Gill Sans Nova" panose="020B0602020104020203" pitchFamily="34" charset="0"/>
                <a:cs typeface="Helvetica" panose="020B0604020202020204" pitchFamily="34" charset="0"/>
              </a:rPr>
              <a:t>to the structural context.</a:t>
            </a:r>
          </a:p>
        </p:txBody>
      </p:sp>
      <p:pic>
        <p:nvPicPr>
          <p:cNvPr id="11" name="Picture 10">
            <a:extLst>
              <a:ext uri="{FF2B5EF4-FFF2-40B4-BE49-F238E27FC236}">
                <a16:creationId xmlns:a16="http://schemas.microsoft.com/office/drawing/2014/main" id="{0F10613B-3389-4DE9-A4C7-8577569212FD}"/>
              </a:ext>
            </a:extLst>
          </p:cNvPr>
          <p:cNvPicPr>
            <a:picLocks noChangeAspect="1"/>
          </p:cNvPicPr>
          <p:nvPr/>
        </p:nvPicPr>
        <p:blipFill>
          <a:blip r:embed="rId3"/>
          <a:srcRect/>
          <a:stretch/>
        </p:blipFill>
        <p:spPr>
          <a:xfrm>
            <a:off x="94535" y="1555492"/>
            <a:ext cx="12186132" cy="5264408"/>
          </a:xfrm>
          <a:prstGeom prst="rect">
            <a:avLst/>
          </a:prstGeom>
        </p:spPr>
      </p:pic>
      <p:sp>
        <p:nvSpPr>
          <p:cNvPr id="13" name="Title 1">
            <a:extLst>
              <a:ext uri="{FF2B5EF4-FFF2-40B4-BE49-F238E27FC236}">
                <a16:creationId xmlns:a16="http://schemas.microsoft.com/office/drawing/2014/main" id="{E5B6DB55-F38D-4447-89D3-5BBD8F1070C0}"/>
              </a:ext>
            </a:extLst>
          </p:cNvPr>
          <p:cNvSpPr txBox="1">
            <a:spLocks/>
          </p:cNvSpPr>
          <p:nvPr/>
        </p:nvSpPr>
        <p:spPr>
          <a:xfrm>
            <a:off x="9580168" y="6184900"/>
            <a:ext cx="2586432" cy="635000"/>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gn="r">
              <a:lnSpc>
                <a:spcPct val="100000"/>
              </a:lnSpc>
            </a:pPr>
            <a:r>
              <a:rPr lang="en-US" sz="1800" i="1" dirty="0">
                <a:solidFill>
                  <a:schemeClr val="tx1"/>
                </a:solidFill>
                <a:latin typeface="Helvetica" panose="020B0604020202020204" pitchFamily="34" charset="0"/>
                <a:cs typeface="Helvetica" panose="020B0604020202020204" pitchFamily="34" charset="0"/>
              </a:rPr>
              <a:t>N </a:t>
            </a:r>
            <a:r>
              <a:rPr lang="en-US" sz="1800" dirty="0">
                <a:solidFill>
                  <a:schemeClr val="tx1"/>
                </a:solidFill>
                <a:latin typeface="Helvetica" panose="020B0604020202020204" pitchFamily="34" charset="0"/>
                <a:cs typeface="Helvetica" panose="020B0604020202020204" pitchFamily="34" charset="0"/>
              </a:rPr>
              <a:t>= 132 adults on MTurk</a:t>
            </a:r>
          </a:p>
          <a:p>
            <a:pPr algn="r">
              <a:lnSpc>
                <a:spcPct val="100000"/>
              </a:lnSpc>
            </a:pPr>
            <a:r>
              <a:rPr lang="en-US" sz="1800" dirty="0">
                <a:solidFill>
                  <a:schemeClr val="tx1"/>
                </a:solidFill>
                <a:latin typeface="Helvetica" panose="020B0604020202020204" pitchFamily="34" charset="0"/>
                <a:cs typeface="Helvetica" panose="020B0604020202020204" pitchFamily="34" charset="0"/>
              </a:rPr>
              <a:t>~44/condition</a:t>
            </a:r>
          </a:p>
        </p:txBody>
      </p:sp>
    </p:spTree>
    <p:extLst>
      <p:ext uri="{BB962C8B-B14F-4D97-AF65-F5344CB8AC3E}">
        <p14:creationId xmlns:p14="http://schemas.microsoft.com/office/powerpoint/2010/main" val="449930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66343AE-F0F3-42AB-B92D-D14A7C3461BE}"/>
              </a:ext>
            </a:extLst>
          </p:cNvPr>
          <p:cNvSpPr txBox="1">
            <a:spLocks/>
          </p:cNvSpPr>
          <p:nvPr/>
        </p:nvSpPr>
        <p:spPr>
          <a:xfrm>
            <a:off x="288136" y="1472352"/>
            <a:ext cx="11903864" cy="146526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Pretty difficult: 	modify </a:t>
            </a:r>
            <a:r>
              <a:rPr lang="en-US" sz="2800" dirty="0" err="1">
                <a:solidFill>
                  <a:schemeClr val="tx1"/>
                </a:solidFill>
                <a:latin typeface="Gill Sans Nova" panose="020B0602020104020203" pitchFamily="34" charset="0"/>
                <a:cs typeface="Helvetica" panose="020B0604020202020204" pitchFamily="34" charset="0"/>
              </a:rPr>
              <a:t>Zarpies</a:t>
            </a:r>
            <a:r>
              <a:rPr lang="en-US" sz="2800" dirty="0">
                <a:solidFill>
                  <a:schemeClr val="tx1"/>
                </a:solidFill>
                <a:latin typeface="Gill Sans Nova" panose="020B0602020104020203" pitchFamily="34" charset="0"/>
                <a:cs typeface="Helvetica" panose="020B0604020202020204" pitchFamily="34" charset="0"/>
              </a:rPr>
              <a:t> biology </a:t>
            </a:r>
            <a:r>
              <a:rPr lang="en-US" sz="2400" dirty="0">
                <a:solidFill>
                  <a:schemeClr val="tx1"/>
                </a:solidFill>
                <a:latin typeface="Gill Sans Nova" panose="020B0602020104020203" pitchFamily="34" charset="0"/>
                <a:cs typeface="Helvetica" panose="020B0604020202020204" pitchFamily="34" charset="0"/>
              </a:rPr>
              <a:t>(characteristic intervention from biological condition)</a:t>
            </a:r>
            <a:endParaRPr lang="en-US" sz="2800" dirty="0">
              <a:solidFill>
                <a:schemeClr val="tx1"/>
              </a:solidFill>
              <a:latin typeface="Gill Sans Nova" panose="020B0602020104020203" pitchFamily="34" charset="0"/>
              <a:cs typeface="Helvetica" panose="020B0604020202020204" pitchFamily="34" charset="0"/>
            </a:endParaRPr>
          </a:p>
          <a:p>
            <a:pPr marL="2743200" indent="-2743200">
              <a:lnSpc>
                <a:spcPct val="100000"/>
              </a:lnSpc>
            </a:pPr>
            <a:r>
              <a:rPr lang="en-US" sz="2800" dirty="0">
                <a:solidFill>
                  <a:schemeClr val="tx1"/>
                </a:solidFill>
                <a:latin typeface="Gill Sans Nova" panose="020B0602020104020203" pitchFamily="34" charset="0"/>
                <a:cs typeface="Helvetica" panose="020B0604020202020204" pitchFamily="34" charset="0"/>
              </a:rPr>
              <a:t>Not as difficult:	modify </a:t>
            </a:r>
            <a:r>
              <a:rPr lang="en-US" sz="2800" dirty="0" err="1">
                <a:solidFill>
                  <a:schemeClr val="tx1"/>
                </a:solidFill>
                <a:latin typeface="Gill Sans Nova" panose="020B0602020104020203" pitchFamily="34" charset="0"/>
                <a:cs typeface="Helvetica" panose="020B0604020202020204" pitchFamily="34" charset="0"/>
              </a:rPr>
              <a:t>Zarpies</a:t>
            </a:r>
            <a:r>
              <a:rPr lang="en-US" sz="2800" dirty="0">
                <a:solidFill>
                  <a:schemeClr val="tx1"/>
                </a:solidFill>
                <a:latin typeface="Gill Sans Nova" panose="020B0602020104020203" pitchFamily="34" charset="0"/>
                <a:cs typeface="Helvetica" panose="020B0604020202020204" pitchFamily="34" charset="0"/>
              </a:rPr>
              <a:t> beliefs/culture </a:t>
            </a:r>
            <a:r>
              <a:rPr lang="en-US" sz="2400" dirty="0">
                <a:solidFill>
                  <a:schemeClr val="tx1"/>
                </a:solidFill>
                <a:latin typeface="Gill Sans Nova" panose="020B0602020104020203" pitchFamily="34" charset="0"/>
                <a:cs typeface="Helvetica" panose="020B0604020202020204" pitchFamily="34" charset="0"/>
              </a:rPr>
              <a:t>(~cultural condition)</a:t>
            </a:r>
            <a:r>
              <a:rPr lang="en-US" sz="2800" dirty="0">
                <a:solidFill>
                  <a:schemeClr val="tx1"/>
                </a:solidFill>
                <a:latin typeface="Gill Sans Nova" panose="020B0602020104020203" pitchFamily="34" charset="0"/>
                <a:cs typeface="Helvetica" panose="020B0604020202020204" pitchFamily="34" charset="0"/>
              </a:rPr>
              <a:t>, </a:t>
            </a:r>
            <a:br>
              <a:rPr lang="en-US" sz="2800" dirty="0">
                <a:solidFill>
                  <a:schemeClr val="tx1"/>
                </a:solidFill>
                <a:latin typeface="Gill Sans Nova" panose="020B0602020104020203" pitchFamily="34" charset="0"/>
                <a:cs typeface="Helvetica" panose="020B0604020202020204" pitchFamily="34" charset="0"/>
              </a:rPr>
            </a:br>
            <a:r>
              <a:rPr lang="en-US" sz="2800" dirty="0">
                <a:solidFill>
                  <a:schemeClr val="tx1"/>
                </a:solidFill>
                <a:latin typeface="Gill Sans Nova" panose="020B0602020104020203" pitchFamily="34" charset="0"/>
                <a:cs typeface="Helvetica" panose="020B0604020202020204" pitchFamily="34" charset="0"/>
              </a:rPr>
              <a:t>acquire </a:t>
            </a:r>
            <a:r>
              <a:rPr lang="en-US" sz="2800" dirty="0" err="1">
                <a:solidFill>
                  <a:schemeClr val="tx1"/>
                </a:solidFill>
                <a:latin typeface="Gill Sans Nova" panose="020B0602020104020203" pitchFamily="34" charset="0"/>
                <a:cs typeface="Helvetica" panose="020B0604020202020204" pitchFamily="34" charset="0"/>
              </a:rPr>
              <a:t>okinberries</a:t>
            </a:r>
            <a:r>
              <a:rPr lang="en-US" sz="2800" dirty="0">
                <a:solidFill>
                  <a:schemeClr val="tx1"/>
                </a:solidFill>
                <a:latin typeface="Gill Sans Nova" panose="020B0602020104020203" pitchFamily="34" charset="0"/>
                <a:cs typeface="Helvetica" panose="020B0604020202020204" pitchFamily="34" charset="0"/>
              </a:rPr>
              <a:t> </a:t>
            </a:r>
            <a:r>
              <a:rPr lang="en-US" sz="2400" dirty="0">
                <a:solidFill>
                  <a:schemeClr val="tx1"/>
                </a:solidFill>
                <a:latin typeface="Gill Sans Nova" panose="020B0602020104020203" pitchFamily="34" charset="0"/>
                <a:cs typeface="Helvetica" panose="020B0604020202020204" pitchFamily="34" charset="0"/>
              </a:rPr>
              <a:t>(~structural condition)</a:t>
            </a:r>
            <a:endParaRPr lang="en-US" sz="2800" dirty="0">
              <a:solidFill>
                <a:schemeClr val="tx1"/>
              </a:solidFill>
              <a:latin typeface="Gill Sans Nova" panose="020B0602020104020203" pitchFamily="34" charset="0"/>
              <a:cs typeface="Helvetica" panose="020B0604020202020204" pitchFamily="34" charset="0"/>
            </a:endParaRPr>
          </a:p>
        </p:txBody>
      </p:sp>
      <p:pic>
        <p:nvPicPr>
          <p:cNvPr id="5" name="Picture 4" descr="Chart, scatter chart&#10;&#10;Description automatically generated">
            <a:extLst>
              <a:ext uri="{FF2B5EF4-FFF2-40B4-BE49-F238E27FC236}">
                <a16:creationId xmlns:a16="http://schemas.microsoft.com/office/drawing/2014/main" id="{A23CD8E6-FD4E-4D67-BB3C-9C3E247ACACD}"/>
              </a:ext>
            </a:extLst>
          </p:cNvPr>
          <p:cNvPicPr>
            <a:picLocks noChangeAspect="1"/>
          </p:cNvPicPr>
          <p:nvPr/>
        </p:nvPicPr>
        <p:blipFill rotWithShape="1">
          <a:blip r:embed="rId3"/>
          <a:srcRect r="12813"/>
          <a:stretch/>
        </p:blipFill>
        <p:spPr>
          <a:xfrm>
            <a:off x="0" y="3046617"/>
            <a:ext cx="14001750" cy="3854245"/>
          </a:xfrm>
          <a:prstGeom prst="rect">
            <a:avLst/>
          </a:prstGeom>
        </p:spPr>
      </p:pic>
      <p:pic>
        <p:nvPicPr>
          <p:cNvPr id="6" name="Picture 5" descr="Chart, scatter chart&#10;&#10;Description automatically generated">
            <a:extLst>
              <a:ext uri="{FF2B5EF4-FFF2-40B4-BE49-F238E27FC236}">
                <a16:creationId xmlns:a16="http://schemas.microsoft.com/office/drawing/2014/main" id="{37D971E4-2D65-4434-A031-8E74F1036790}"/>
              </a:ext>
            </a:extLst>
          </p:cNvPr>
          <p:cNvPicPr>
            <a:picLocks noChangeAspect="1"/>
          </p:cNvPicPr>
          <p:nvPr/>
        </p:nvPicPr>
        <p:blipFill rotWithShape="1">
          <a:blip r:embed="rId3"/>
          <a:srcRect l="87736" t="32154" r="-99" b="36343"/>
          <a:stretch/>
        </p:blipFill>
        <p:spPr>
          <a:xfrm>
            <a:off x="10115550" y="2065179"/>
            <a:ext cx="1957388" cy="1197080"/>
          </a:xfrm>
          <a:prstGeom prst="rect">
            <a:avLst/>
          </a:prstGeom>
        </p:spPr>
      </p:pic>
      <p:sp>
        <p:nvSpPr>
          <p:cNvPr id="8" name="Title 1">
            <a:extLst>
              <a:ext uri="{FF2B5EF4-FFF2-40B4-BE49-F238E27FC236}">
                <a16:creationId xmlns:a16="http://schemas.microsoft.com/office/drawing/2014/main" id="{CEC9E688-4E4C-4EF5-82F7-170A40233E38}"/>
              </a:ext>
            </a:extLst>
          </p:cNvPr>
          <p:cNvSpPr txBox="1">
            <a:spLocks/>
          </p:cNvSpPr>
          <p:nvPr/>
        </p:nvSpPr>
        <p:spPr>
          <a:xfrm>
            <a:off x="288136" y="19235"/>
            <a:ext cx="11903864" cy="1465263"/>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3600" dirty="0">
                <a:solidFill>
                  <a:schemeClr val="tx1"/>
                </a:solidFill>
                <a:latin typeface="Gill Sans Nova" panose="020B0602020104020203" pitchFamily="34" charset="0"/>
                <a:cs typeface="Helvetica" panose="020B0604020202020204" pitchFamily="34" charset="0"/>
              </a:rPr>
              <a:t>Previous results hold after controlling for difficulty of intervention.</a:t>
            </a:r>
          </a:p>
          <a:p>
            <a:pPr>
              <a:lnSpc>
                <a:spcPct val="100000"/>
              </a:lnSpc>
            </a:pPr>
            <a:r>
              <a:rPr lang="en-US" sz="2800" dirty="0">
                <a:solidFill>
                  <a:schemeClr val="tx1"/>
                </a:solidFill>
                <a:latin typeface="Gill Sans Nova" panose="020B0602020104020203" pitchFamily="34" charset="0"/>
                <a:cs typeface="Helvetica" panose="020B0604020202020204" pitchFamily="34" charset="0"/>
              </a:rPr>
              <a:t>Interventions vary in difficulty.</a:t>
            </a:r>
            <a:endParaRPr lang="en-US" sz="3600" dirty="0">
              <a:solidFill>
                <a:schemeClr val="tx1"/>
              </a:solidFill>
              <a:latin typeface="Gill Sans Nova" panose="020B0602020104020203" pitchFamily="34" charset="0"/>
              <a:cs typeface="Helvetica" panose="020B0604020202020204" pitchFamily="34" charset="0"/>
            </a:endParaRPr>
          </a:p>
        </p:txBody>
      </p:sp>
    </p:spTree>
    <p:extLst>
      <p:ext uri="{BB962C8B-B14F-4D97-AF65-F5344CB8AC3E}">
        <p14:creationId xmlns:p14="http://schemas.microsoft.com/office/powerpoint/2010/main" val="18724182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164042"/>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70392"/>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1395681"/>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76101"/>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1015752"/>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1825999"/>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2331769"/>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2166301"/>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509318"/>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279750"/>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2182398"/>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376394" y="4283487"/>
            <a:ext cx="12047835" cy="1569660"/>
          </a:xfrm>
          <a:prstGeom prst="rect">
            <a:avLst/>
          </a:prstGeom>
          <a:noFill/>
        </p:spPr>
        <p:txBody>
          <a:bodyPr wrap="square" rtlCol="0">
            <a:spAutoFit/>
          </a:bodyPr>
          <a:lstStyle/>
          <a:p>
            <a:pPr>
              <a:tabLst>
                <a:tab pos="4397375" algn="l"/>
              </a:tabLst>
            </a:pPr>
            <a:r>
              <a:rPr lang="en-US" sz="3200" b="1" dirty="0">
                <a:latin typeface="Gill Sans MT" panose="020B0502020104020203" pitchFamily="34" charset="0"/>
              </a:rPr>
              <a:t>Normativity	</a:t>
            </a:r>
            <a:r>
              <a:rPr lang="en-US" sz="3200" dirty="0">
                <a:latin typeface="Gill Sans MT" panose="020B0502020104020203" pitchFamily="34" charset="0"/>
              </a:rPr>
              <a:t>What </a:t>
            </a:r>
            <a:r>
              <a:rPr lang="en-US" sz="3200" i="1" dirty="0">
                <a:latin typeface="Gill Sans MT" panose="020B0502020104020203" pitchFamily="34" charset="0"/>
              </a:rPr>
              <a:t>should</a:t>
            </a:r>
            <a:r>
              <a:rPr lang="en-US" sz="3200" dirty="0">
                <a:latin typeface="Gill Sans MT" panose="020B0502020104020203" pitchFamily="34" charset="0"/>
              </a:rPr>
              <a:t> be the case?</a:t>
            </a:r>
          </a:p>
          <a:p>
            <a:pPr>
              <a:tabLst>
                <a:tab pos="4397375" algn="l"/>
              </a:tabLst>
            </a:pPr>
            <a:r>
              <a:rPr lang="en-US" sz="3200" b="1" dirty="0">
                <a:latin typeface="Gill Sans MT" panose="020B0502020104020203" pitchFamily="34" charset="0"/>
              </a:rPr>
              <a:t>Possibility of change</a:t>
            </a:r>
            <a:r>
              <a:rPr lang="en-US" sz="3200" dirty="0">
                <a:latin typeface="Gill Sans MT" panose="020B0502020104020203" pitchFamily="34" charset="0"/>
              </a:rPr>
              <a:t>	Is it </a:t>
            </a:r>
            <a:r>
              <a:rPr lang="en-US" sz="3200" i="1" dirty="0">
                <a:latin typeface="Gill Sans MT" panose="020B0502020104020203" pitchFamily="34" charset="0"/>
              </a:rPr>
              <a:t>possible</a:t>
            </a:r>
            <a:r>
              <a:rPr lang="en-US" sz="3200" dirty="0">
                <a:latin typeface="Gill Sans MT" panose="020B0502020104020203" pitchFamily="34" charset="0"/>
              </a:rPr>
              <a:t> for things to be otherwise? </a:t>
            </a:r>
            <a:endParaRPr lang="en-US" sz="3200" b="1" dirty="0">
              <a:latin typeface="Gill Sans MT" panose="020B0502020104020203" pitchFamily="34" charset="0"/>
            </a:endParaRPr>
          </a:p>
          <a:p>
            <a:pPr>
              <a:tabLst>
                <a:tab pos="4397375" algn="l"/>
              </a:tabLst>
            </a:pPr>
            <a:r>
              <a:rPr lang="en-US" sz="3200" b="1" dirty="0">
                <a:latin typeface="Gill Sans MT" panose="020B0502020104020203" pitchFamily="34" charset="0"/>
              </a:rPr>
              <a:t>Target of intervention</a:t>
            </a:r>
            <a:r>
              <a:rPr lang="en-US" sz="3200" dirty="0">
                <a:latin typeface="Gill Sans MT" panose="020B0502020104020203" pitchFamily="34" charset="0"/>
              </a:rPr>
              <a:t>	</a:t>
            </a:r>
            <a:r>
              <a:rPr lang="en-US" sz="3200" i="1" dirty="0">
                <a:latin typeface="Gill Sans MT" panose="020B0502020104020203" pitchFamily="34" charset="0"/>
              </a:rPr>
              <a:t>How </a:t>
            </a:r>
            <a:r>
              <a:rPr lang="en-US" sz="3200" dirty="0">
                <a:latin typeface="Gill Sans MT" panose="020B0502020104020203" pitchFamily="34" charset="0"/>
              </a:rPr>
              <a:t>might</a:t>
            </a:r>
            <a:r>
              <a:rPr lang="en-US" sz="3200" i="1" dirty="0">
                <a:latin typeface="Gill Sans MT" panose="020B0502020104020203" pitchFamily="34" charset="0"/>
              </a:rPr>
              <a:t> </a:t>
            </a:r>
            <a:r>
              <a:rPr lang="en-US" sz="3200" dirty="0">
                <a:latin typeface="Gill Sans MT" panose="020B0502020104020203" pitchFamily="34" charset="0"/>
              </a:rPr>
              <a:t>we change what is the case?</a:t>
            </a:r>
          </a:p>
        </p:txBody>
      </p:sp>
    </p:spTree>
    <p:extLst>
      <p:ext uri="{BB962C8B-B14F-4D97-AF65-F5344CB8AC3E}">
        <p14:creationId xmlns:p14="http://schemas.microsoft.com/office/powerpoint/2010/main" val="2578174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164042"/>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70392"/>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1395681"/>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76101"/>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1015752"/>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1825999"/>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2331769"/>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2166301"/>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509318"/>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279750"/>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2182398"/>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2C49856A-0315-47AA-B2FC-88B36770DB41}"/>
              </a:ext>
            </a:extLst>
          </p:cNvPr>
          <p:cNvSpPr txBox="1"/>
          <p:nvPr/>
        </p:nvSpPr>
        <p:spPr>
          <a:xfrm>
            <a:off x="578390" y="4029302"/>
            <a:ext cx="9237213" cy="2554545"/>
          </a:xfrm>
          <a:prstGeom prst="rect">
            <a:avLst/>
          </a:prstGeom>
          <a:noFill/>
        </p:spPr>
        <p:txBody>
          <a:bodyPr wrap="square" rtlCol="0">
            <a:spAutoFit/>
          </a:bodyPr>
          <a:lstStyle/>
          <a:p>
            <a:pPr>
              <a:tabLst>
                <a:tab pos="4397375" algn="l"/>
              </a:tabLst>
            </a:pPr>
            <a:r>
              <a:rPr lang="en-US" sz="3200" dirty="0">
                <a:latin typeface="Gill Sans MT" panose="020B0502020104020203" pitchFamily="34" charset="0"/>
              </a:rPr>
              <a:t>Structural construals may:</a:t>
            </a:r>
          </a:p>
          <a:p>
            <a:pPr marL="457200" indent="-457200">
              <a:buFontTx/>
              <a:buChar char="-"/>
              <a:tabLst>
                <a:tab pos="5486400" algn="l"/>
              </a:tabLst>
            </a:pPr>
            <a:r>
              <a:rPr lang="en-US" sz="3200" b="1" dirty="0">
                <a:latin typeface="Gill Sans MT" panose="020B0502020104020203" pitchFamily="34" charset="0"/>
              </a:rPr>
              <a:t>decrease normativity</a:t>
            </a:r>
          </a:p>
          <a:p>
            <a:pPr marL="457200" indent="-457200">
              <a:buFontTx/>
              <a:buChar char="-"/>
              <a:tabLst>
                <a:tab pos="5486400" algn="l"/>
              </a:tabLst>
            </a:pPr>
            <a:r>
              <a:rPr lang="en-US" sz="3200" b="1" dirty="0">
                <a:latin typeface="Gill Sans MT" panose="020B0502020104020203" pitchFamily="34" charset="0"/>
              </a:rPr>
              <a:t>increase possibility of change</a:t>
            </a:r>
          </a:p>
          <a:p>
            <a:pPr marL="457200" indent="-457200">
              <a:buFontTx/>
              <a:buChar char="-"/>
              <a:tabLst>
                <a:tab pos="5486400" algn="l"/>
              </a:tabLst>
            </a:pPr>
            <a:r>
              <a:rPr lang="en-US" sz="3200" b="1" dirty="0">
                <a:latin typeface="Gill Sans MT" panose="020B0502020104020203" pitchFamily="34" charset="0"/>
              </a:rPr>
              <a:t>shift the target of intervention to structures </a:t>
            </a:r>
            <a:r>
              <a:rPr lang="en-US" sz="3200" dirty="0">
                <a:latin typeface="Gill Sans MT" panose="020B0502020104020203" pitchFamily="34" charset="0"/>
              </a:rPr>
              <a:t>rather than individuals</a:t>
            </a:r>
          </a:p>
        </p:txBody>
      </p:sp>
    </p:spTree>
    <p:extLst>
      <p:ext uri="{BB962C8B-B14F-4D97-AF65-F5344CB8AC3E}">
        <p14:creationId xmlns:p14="http://schemas.microsoft.com/office/powerpoint/2010/main" val="4028521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7901723-CB3C-49D5-BC84-52EECD0CD297}"/>
              </a:ext>
            </a:extLst>
          </p:cNvPr>
          <p:cNvSpPr txBox="1">
            <a:spLocks/>
          </p:cNvSpPr>
          <p:nvPr/>
        </p:nvSpPr>
        <p:spPr>
          <a:xfrm>
            <a:off x="4273842" y="-164042"/>
            <a:ext cx="7508131" cy="150853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internal to individuals in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biology</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personality, disposition</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sp>
        <p:nvSpPr>
          <p:cNvPr id="17" name="Title 1">
            <a:extLst>
              <a:ext uri="{FF2B5EF4-FFF2-40B4-BE49-F238E27FC236}">
                <a16:creationId xmlns:a16="http://schemas.microsoft.com/office/drawing/2014/main" id="{D1EC8E6F-4653-4CEF-8191-667F3FDC95B9}"/>
              </a:ext>
            </a:extLst>
          </p:cNvPr>
          <p:cNvSpPr txBox="1">
            <a:spLocks/>
          </p:cNvSpPr>
          <p:nvPr/>
        </p:nvSpPr>
        <p:spPr>
          <a:xfrm>
            <a:off x="4273842" y="470392"/>
            <a:ext cx="8850153"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an individual but internal to the group</a:t>
            </a:r>
          </a:p>
          <a:p>
            <a:pPr>
              <a:lnSpc>
                <a:spcPct val="100000"/>
              </a:lnSpc>
            </a:pPr>
            <a:r>
              <a:rPr lang="en-US" sz="2400" b="1" dirty="0">
                <a:solidFill>
                  <a:schemeClr val="tx1">
                    <a:lumMod val="50000"/>
                    <a:lumOff val="50000"/>
                  </a:schemeClr>
                </a:solidFill>
                <a:latin typeface="Gill Sans Nova" panose="020B0602020104020203" pitchFamily="34" charset="0"/>
                <a:cs typeface="Helvetica" panose="020B0604020202020204" pitchFamily="34" charset="0"/>
              </a:rPr>
              <a:t>culture</a:t>
            </a:r>
            <a:r>
              <a:rPr lang="en-US" sz="2400" dirty="0">
                <a:solidFill>
                  <a:schemeClr val="tx1">
                    <a:lumMod val="50000"/>
                    <a:lumOff val="50000"/>
                  </a:schemeClr>
                </a:solidFill>
                <a:latin typeface="Gill Sans Nova" panose="020B0602020104020203" pitchFamily="34" charset="0"/>
                <a:cs typeface="Helvetica" panose="020B0604020202020204" pitchFamily="34" charset="0"/>
              </a:rPr>
              <a:t>, shared values/beliefs</a:t>
            </a:r>
          </a:p>
        </p:txBody>
      </p:sp>
      <p:sp>
        <p:nvSpPr>
          <p:cNvPr id="18" name="Title 1">
            <a:extLst>
              <a:ext uri="{FF2B5EF4-FFF2-40B4-BE49-F238E27FC236}">
                <a16:creationId xmlns:a16="http://schemas.microsoft.com/office/drawing/2014/main" id="{FC39E1F3-769E-4A10-B283-08EFFA9F5169}"/>
              </a:ext>
            </a:extLst>
          </p:cNvPr>
          <p:cNvSpPr txBox="1">
            <a:spLocks/>
          </p:cNvSpPr>
          <p:nvPr/>
        </p:nvSpPr>
        <p:spPr>
          <a:xfrm>
            <a:off x="4273842" y="1395681"/>
            <a:ext cx="7175499" cy="2109517"/>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dirty="0">
                <a:solidFill>
                  <a:schemeClr val="tx1"/>
                </a:solidFill>
                <a:latin typeface="Gill Sans Nova" panose="020B0602020104020203" pitchFamily="34" charset="0"/>
                <a:cs typeface="Helvetica" panose="020B0604020202020204" pitchFamily="34" charset="0"/>
              </a:rPr>
              <a:t>causes external to the group</a:t>
            </a:r>
          </a:p>
          <a:p>
            <a:pPr>
              <a:lnSpc>
                <a:spcPct val="100000"/>
              </a:lnSpc>
            </a:pPr>
            <a:r>
              <a:rPr lang="en-US" sz="2400" dirty="0">
                <a:solidFill>
                  <a:schemeClr val="tx1">
                    <a:lumMod val="50000"/>
                    <a:lumOff val="50000"/>
                  </a:schemeClr>
                </a:solidFill>
                <a:latin typeface="Gill Sans Nova" panose="020B0602020104020203" pitchFamily="34" charset="0"/>
                <a:cs typeface="Helvetica" panose="020B0604020202020204" pitchFamily="34" charset="0"/>
              </a:rPr>
              <a:t>policies, treatment by others, placement in social hierarchy</a:t>
            </a:r>
          </a:p>
        </p:txBody>
      </p:sp>
      <p:pic>
        <p:nvPicPr>
          <p:cNvPr id="23" name="Picture 22" descr="A picture containing shape&#10;&#10;Description automatically generated">
            <a:extLst>
              <a:ext uri="{FF2B5EF4-FFF2-40B4-BE49-F238E27FC236}">
                <a16:creationId xmlns:a16="http://schemas.microsoft.com/office/drawing/2014/main" id="{E48DFBE8-BDEC-4D83-BC80-0E8D89191480}"/>
              </a:ext>
            </a:extLst>
          </p:cNvPr>
          <p:cNvPicPr>
            <a:picLocks noChangeAspect="1"/>
          </p:cNvPicPr>
          <p:nvPr/>
        </p:nvPicPr>
        <p:blipFill rotWithShape="1">
          <a:blip r:embed="rId3">
            <a:duotone>
              <a:schemeClr val="accent3">
                <a:shade val="45000"/>
                <a:satMod val="135000"/>
              </a:schemeClr>
              <a:prstClr val="white"/>
            </a:duotone>
          </a:blip>
          <a:srcRect l="32963" r="31296" b="14815"/>
          <a:stretch/>
        </p:blipFill>
        <p:spPr>
          <a:xfrm>
            <a:off x="3333416" y="76101"/>
            <a:ext cx="371531" cy="885515"/>
          </a:xfrm>
          <a:prstGeom prst="rect">
            <a:avLst/>
          </a:prstGeom>
        </p:spPr>
      </p:pic>
      <p:grpSp>
        <p:nvGrpSpPr>
          <p:cNvPr id="49" name="Group 48">
            <a:extLst>
              <a:ext uri="{FF2B5EF4-FFF2-40B4-BE49-F238E27FC236}">
                <a16:creationId xmlns:a16="http://schemas.microsoft.com/office/drawing/2014/main" id="{70B927EA-7B12-4DE9-B714-CFD170FC6725}"/>
              </a:ext>
            </a:extLst>
          </p:cNvPr>
          <p:cNvGrpSpPr/>
          <p:nvPr/>
        </p:nvGrpSpPr>
        <p:grpSpPr>
          <a:xfrm>
            <a:off x="2833261" y="1015752"/>
            <a:ext cx="1305142" cy="849451"/>
            <a:chOff x="3362449" y="2975463"/>
            <a:chExt cx="5467101" cy="3558259"/>
          </a:xfrm>
        </p:grpSpPr>
        <p:sp>
          <p:nvSpPr>
            <p:cNvPr id="42" name="Oval 41">
              <a:extLst>
                <a:ext uri="{FF2B5EF4-FFF2-40B4-BE49-F238E27FC236}">
                  <a16:creationId xmlns:a16="http://schemas.microsoft.com/office/drawing/2014/main" id="{F984A34D-6530-464F-AEF7-0466A5EA10EB}"/>
                </a:ext>
              </a:extLst>
            </p:cNvPr>
            <p:cNvSpPr/>
            <p:nvPr/>
          </p:nvSpPr>
          <p:spPr>
            <a:xfrm>
              <a:off x="3362449" y="4426048"/>
              <a:ext cx="5467101" cy="2107674"/>
            </a:xfrm>
            <a:prstGeom prst="ellipse">
              <a:avLst/>
            </a:prstGeom>
            <a:gradFill flip="none" rotWithShape="1">
              <a:gsLst>
                <a:gs pos="100000">
                  <a:srgbClr val="FFFFC5">
                    <a:alpha val="40000"/>
                  </a:srgbClr>
                </a:gs>
                <a:gs pos="91551">
                  <a:srgbClr val="FFFFC5"/>
                </a:gs>
                <a:gs pos="29000">
                  <a:srgbClr val="FFFFC5"/>
                </a:gs>
              </a:gsLst>
              <a:path path="shape">
                <a:fillToRect l="50000" t="50000" r="50000" b="50000"/>
              </a:path>
              <a:tileRect/>
            </a:grad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descr="A picture containing shape&#10;&#10;Description automatically generated">
              <a:extLst>
                <a:ext uri="{FF2B5EF4-FFF2-40B4-BE49-F238E27FC236}">
                  <a16:creationId xmlns:a16="http://schemas.microsoft.com/office/drawing/2014/main" id="{92CF395B-9279-4DA8-8487-B9FED2F63FFE}"/>
                </a:ext>
              </a:extLst>
            </p:cNvPr>
            <p:cNvPicPr>
              <a:picLocks noChangeAspect="1"/>
            </p:cNvPicPr>
            <p:nvPr/>
          </p:nvPicPr>
          <p:blipFill rotWithShape="1">
            <a:blip r:embed="rId3"/>
            <a:srcRect l="32963" r="31296" b="14815"/>
            <a:stretch/>
          </p:blipFill>
          <p:spPr>
            <a:xfrm>
              <a:off x="4762500" y="3172368"/>
              <a:ext cx="1066800" cy="2542632"/>
            </a:xfrm>
            <a:prstGeom prst="rect">
              <a:avLst/>
            </a:prstGeom>
          </p:spPr>
        </p:pic>
        <p:pic>
          <p:nvPicPr>
            <p:cNvPr id="46" name="Picture 45" descr="A picture containing shape&#10;&#10;Description automatically generated">
              <a:extLst>
                <a:ext uri="{FF2B5EF4-FFF2-40B4-BE49-F238E27FC236}">
                  <a16:creationId xmlns:a16="http://schemas.microsoft.com/office/drawing/2014/main" id="{289B64B1-EAB6-4441-AF5C-2BC8B9B641A2}"/>
                </a:ext>
              </a:extLst>
            </p:cNvPr>
            <p:cNvPicPr>
              <a:picLocks noChangeAspect="1"/>
            </p:cNvPicPr>
            <p:nvPr/>
          </p:nvPicPr>
          <p:blipFill rotWithShape="1">
            <a:blip r:embed="rId3"/>
            <a:srcRect l="32963" r="31296" b="14815"/>
            <a:stretch/>
          </p:blipFill>
          <p:spPr>
            <a:xfrm>
              <a:off x="6235700" y="3429000"/>
              <a:ext cx="1193800" cy="2845326"/>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0432476-E7F5-4548-B7C0-75FABB676841}"/>
                </a:ext>
              </a:extLst>
            </p:cNvPr>
            <p:cNvPicPr>
              <a:picLocks noChangeAspect="1"/>
            </p:cNvPicPr>
            <p:nvPr/>
          </p:nvPicPr>
          <p:blipFill rotWithShape="1">
            <a:blip r:embed="rId3"/>
            <a:srcRect l="32963" r="31296" b="14815"/>
            <a:stretch/>
          </p:blipFill>
          <p:spPr>
            <a:xfrm>
              <a:off x="5508791" y="2975463"/>
              <a:ext cx="927100" cy="2209668"/>
            </a:xfrm>
            <a:prstGeom prst="rect">
              <a:avLst/>
            </a:prstGeom>
          </p:spPr>
        </p:pic>
      </p:grpSp>
      <p:grpSp>
        <p:nvGrpSpPr>
          <p:cNvPr id="54" name="Group 53">
            <a:extLst>
              <a:ext uri="{FF2B5EF4-FFF2-40B4-BE49-F238E27FC236}">
                <a16:creationId xmlns:a16="http://schemas.microsoft.com/office/drawing/2014/main" id="{34BF5A78-7931-4A40-93CB-1FA234E618DF}"/>
              </a:ext>
            </a:extLst>
          </p:cNvPr>
          <p:cNvGrpSpPr/>
          <p:nvPr/>
        </p:nvGrpSpPr>
        <p:grpSpPr>
          <a:xfrm>
            <a:off x="2912349" y="1825999"/>
            <a:ext cx="1326551" cy="1161290"/>
            <a:chOff x="484334" y="-48184"/>
            <a:chExt cx="5606092" cy="4907689"/>
          </a:xfrm>
        </p:grpSpPr>
        <p:pic>
          <p:nvPicPr>
            <p:cNvPr id="51" name="Picture 50" descr="A picture containing shape&#10;&#10;Description automatically generated">
              <a:extLst>
                <a:ext uri="{FF2B5EF4-FFF2-40B4-BE49-F238E27FC236}">
                  <a16:creationId xmlns:a16="http://schemas.microsoft.com/office/drawing/2014/main" id="{69D5EB8E-C49F-4E93-BB12-743C0FFC9903}"/>
                </a:ext>
              </a:extLst>
            </p:cNvPr>
            <p:cNvPicPr>
              <a:picLocks noChangeAspect="1"/>
            </p:cNvPicPr>
            <p:nvPr/>
          </p:nvPicPr>
          <p:blipFill rotWithShape="1">
            <a:blip r:embed="rId4"/>
            <a:srcRect b="13095"/>
            <a:stretch/>
          </p:blipFill>
          <p:spPr>
            <a:xfrm>
              <a:off x="484334" y="-48184"/>
              <a:ext cx="2878115" cy="2501219"/>
            </a:xfrm>
            <a:prstGeom prst="rect">
              <a:avLst/>
            </a:prstGeom>
          </p:spPr>
        </p:pic>
        <p:sp>
          <p:nvSpPr>
            <p:cNvPr id="53" name="Freeform: Shape 52">
              <a:extLst>
                <a:ext uri="{FF2B5EF4-FFF2-40B4-BE49-F238E27FC236}">
                  <a16:creationId xmlns:a16="http://schemas.microsoft.com/office/drawing/2014/main" id="{9A8A4ED3-E099-4DA6-B993-AB7586B947DB}"/>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67655E7-3F07-4B00-BCB2-DAF48176B486}"/>
              </a:ext>
            </a:extLst>
          </p:cNvPr>
          <p:cNvGrpSpPr/>
          <p:nvPr/>
        </p:nvGrpSpPr>
        <p:grpSpPr>
          <a:xfrm>
            <a:off x="3174801" y="2331769"/>
            <a:ext cx="1064099" cy="692568"/>
            <a:chOff x="6831672" y="1868280"/>
            <a:chExt cx="3184477" cy="2072614"/>
          </a:xfrm>
        </p:grpSpPr>
        <p:pic>
          <p:nvPicPr>
            <p:cNvPr id="56" name="Picture 55" descr="A picture containing shape&#10;&#10;Description automatically generated">
              <a:extLst>
                <a:ext uri="{FF2B5EF4-FFF2-40B4-BE49-F238E27FC236}">
                  <a16:creationId xmlns:a16="http://schemas.microsoft.com/office/drawing/2014/main" id="{7B75CA58-73C7-458D-9967-71C814377885}"/>
                </a:ext>
              </a:extLst>
            </p:cNvPr>
            <p:cNvPicPr>
              <a:picLocks noChangeAspect="1"/>
            </p:cNvPicPr>
            <p:nvPr/>
          </p:nvPicPr>
          <p:blipFill rotWithShape="1">
            <a:blip r:embed="rId3"/>
            <a:srcRect l="32963" r="31296" b="14815"/>
            <a:stretch/>
          </p:blipFill>
          <p:spPr>
            <a:xfrm>
              <a:off x="8081874" y="1868280"/>
              <a:ext cx="540017" cy="1287087"/>
            </a:xfrm>
            <a:prstGeom prst="rect">
              <a:avLst/>
            </a:prstGeom>
          </p:spPr>
        </p:pic>
        <p:pic>
          <p:nvPicPr>
            <p:cNvPr id="58" name="Picture 57" descr="A picture containing shape&#10;&#10;Description automatically generated">
              <a:extLst>
                <a:ext uri="{FF2B5EF4-FFF2-40B4-BE49-F238E27FC236}">
                  <a16:creationId xmlns:a16="http://schemas.microsoft.com/office/drawing/2014/main" id="{CCC09BA1-93EE-4842-A1E5-31FDD9E9E46F}"/>
                </a:ext>
              </a:extLst>
            </p:cNvPr>
            <p:cNvPicPr>
              <a:picLocks noChangeAspect="1"/>
            </p:cNvPicPr>
            <p:nvPr/>
          </p:nvPicPr>
          <p:blipFill rotWithShape="1">
            <a:blip r:embed="rId3"/>
            <a:srcRect l="32963" r="31296" b="14815"/>
            <a:stretch/>
          </p:blipFill>
          <p:spPr>
            <a:xfrm>
              <a:off x="7647174" y="1982973"/>
              <a:ext cx="621390" cy="1481032"/>
            </a:xfrm>
            <a:prstGeom prst="rect">
              <a:avLst/>
            </a:prstGeom>
          </p:spPr>
        </p:pic>
        <p:sp>
          <p:nvSpPr>
            <p:cNvPr id="60" name="Oval 59">
              <a:extLst>
                <a:ext uri="{FF2B5EF4-FFF2-40B4-BE49-F238E27FC236}">
                  <a16:creationId xmlns:a16="http://schemas.microsoft.com/office/drawing/2014/main" id="{760073C5-1453-4DAD-8463-B4D6452C78E4}"/>
                </a:ext>
              </a:extLst>
            </p:cNvPr>
            <p:cNvSpPr/>
            <p:nvPr/>
          </p:nvSpPr>
          <p:spPr>
            <a:xfrm>
              <a:off x="6831672" y="2713216"/>
              <a:ext cx="3184477" cy="1227678"/>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 name="Picture 61" descr="A picture containing shape&#10;&#10;Description automatically generated">
              <a:extLst>
                <a:ext uri="{FF2B5EF4-FFF2-40B4-BE49-F238E27FC236}">
                  <a16:creationId xmlns:a16="http://schemas.microsoft.com/office/drawing/2014/main" id="{3978EED1-8EFF-4EFF-8083-C358B0C065AA}"/>
                </a:ext>
              </a:extLst>
            </p:cNvPr>
            <p:cNvPicPr>
              <a:picLocks noChangeAspect="1"/>
            </p:cNvPicPr>
            <p:nvPr/>
          </p:nvPicPr>
          <p:blipFill rotWithShape="1">
            <a:blip r:embed="rId3"/>
            <a:srcRect l="32963" r="31296" b="14815"/>
            <a:stretch/>
          </p:blipFill>
          <p:spPr>
            <a:xfrm>
              <a:off x="8505283" y="2132456"/>
              <a:ext cx="695365" cy="1657345"/>
            </a:xfrm>
            <a:prstGeom prst="rect">
              <a:avLst/>
            </a:prstGeom>
          </p:spPr>
        </p:pic>
      </p:grpSp>
      <p:sp>
        <p:nvSpPr>
          <p:cNvPr id="65" name="Title 1">
            <a:extLst>
              <a:ext uri="{FF2B5EF4-FFF2-40B4-BE49-F238E27FC236}">
                <a16:creationId xmlns:a16="http://schemas.microsoft.com/office/drawing/2014/main" id="{10128AA3-D089-4B98-A1AC-CB6D93E52397}"/>
              </a:ext>
            </a:extLst>
          </p:cNvPr>
          <p:cNvSpPr txBox="1">
            <a:spLocks/>
          </p:cNvSpPr>
          <p:nvPr/>
        </p:nvSpPr>
        <p:spPr>
          <a:xfrm>
            <a:off x="548689" y="2166301"/>
            <a:ext cx="2850476" cy="645653"/>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Structural</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6" name="Title 1">
            <a:extLst>
              <a:ext uri="{FF2B5EF4-FFF2-40B4-BE49-F238E27FC236}">
                <a16:creationId xmlns:a16="http://schemas.microsoft.com/office/drawing/2014/main" id="{5D973E73-B27A-454C-9E55-3A20EE26019A}"/>
              </a:ext>
            </a:extLst>
          </p:cNvPr>
          <p:cNvSpPr txBox="1">
            <a:spLocks/>
          </p:cNvSpPr>
          <p:nvPr/>
        </p:nvSpPr>
        <p:spPr>
          <a:xfrm>
            <a:off x="578390" y="509318"/>
            <a:ext cx="2850476" cy="1071064"/>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sz="2800" b="1" dirty="0">
                <a:solidFill>
                  <a:schemeClr val="tx1"/>
                </a:solidFill>
                <a:latin typeface="Gill Sans Nova" panose="020B0602020104020203" pitchFamily="34" charset="0"/>
                <a:cs typeface="Helvetica" panose="020B0604020202020204" pitchFamily="34" charset="0"/>
              </a:rPr>
              <a:t>Internalist</a:t>
            </a:r>
            <a:endParaRPr lang="en-US" sz="2400" b="1" dirty="0">
              <a:solidFill>
                <a:schemeClr val="tx1">
                  <a:lumMod val="50000"/>
                  <a:lumOff val="50000"/>
                </a:schemeClr>
              </a:solidFill>
              <a:latin typeface="Gill Sans Nova" panose="020B0602020104020203" pitchFamily="34" charset="0"/>
              <a:cs typeface="Helvetica" panose="020B0604020202020204" pitchFamily="34" charset="0"/>
            </a:endParaRPr>
          </a:p>
        </p:txBody>
      </p:sp>
      <p:sp>
        <p:nvSpPr>
          <p:cNvPr id="67" name="Right Brace 66">
            <a:extLst>
              <a:ext uri="{FF2B5EF4-FFF2-40B4-BE49-F238E27FC236}">
                <a16:creationId xmlns:a16="http://schemas.microsoft.com/office/drawing/2014/main" id="{B5B0AD7B-E6D6-4669-8D48-03BDF318A01D}"/>
              </a:ext>
            </a:extLst>
          </p:cNvPr>
          <p:cNvSpPr/>
          <p:nvPr/>
        </p:nvSpPr>
        <p:spPr>
          <a:xfrm rot="10800000">
            <a:off x="2412195" y="279750"/>
            <a:ext cx="221324" cy="1591805"/>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68" name="Right Brace 67">
            <a:extLst>
              <a:ext uri="{FF2B5EF4-FFF2-40B4-BE49-F238E27FC236}">
                <a16:creationId xmlns:a16="http://schemas.microsoft.com/office/drawing/2014/main" id="{99FBF14C-CB70-4AE3-8239-AEB76B37720B}"/>
              </a:ext>
            </a:extLst>
          </p:cNvPr>
          <p:cNvSpPr/>
          <p:nvPr/>
        </p:nvSpPr>
        <p:spPr>
          <a:xfrm rot="10800000">
            <a:off x="2446454" y="2182398"/>
            <a:ext cx="153281" cy="66034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lumMod val="75000"/>
                </a:schemeClr>
              </a:solidFill>
            </a:endParaRPr>
          </a:p>
        </p:txBody>
      </p:sp>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1" y="308153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are the downstream consequences?</a:t>
            </a:r>
            <a:endParaRPr lang="en-US" sz="3200" dirty="0">
              <a:solidFill>
                <a:schemeClr val="bg1"/>
              </a:solidFill>
              <a:latin typeface="Gill Sans Nova" panose="020B0602020104020203" pitchFamily="34" charset="0"/>
            </a:endParaRPr>
          </a:p>
        </p:txBody>
      </p:sp>
      <p:sp>
        <p:nvSpPr>
          <p:cNvPr id="28" name="TextBox 27">
            <a:extLst>
              <a:ext uri="{FF2B5EF4-FFF2-40B4-BE49-F238E27FC236}">
                <a16:creationId xmlns:a16="http://schemas.microsoft.com/office/drawing/2014/main" id="{EE0C98D5-E91E-4FDB-95D4-345EF7251D07}"/>
              </a:ext>
            </a:extLst>
          </p:cNvPr>
          <p:cNvSpPr txBox="1"/>
          <p:nvPr/>
        </p:nvSpPr>
        <p:spPr>
          <a:xfrm>
            <a:off x="548689" y="4089767"/>
            <a:ext cx="11481386" cy="2062103"/>
          </a:xfrm>
          <a:prstGeom prst="rect">
            <a:avLst/>
          </a:prstGeom>
          <a:noFill/>
        </p:spPr>
        <p:txBody>
          <a:bodyPr wrap="square" rtlCol="0">
            <a:spAutoFit/>
          </a:bodyPr>
          <a:lstStyle/>
          <a:p>
            <a:pPr marL="228600" indent="-228600">
              <a:tabLst>
                <a:tab pos="4397375" algn="l"/>
              </a:tabLst>
            </a:pPr>
            <a:r>
              <a:rPr lang="en-US" sz="3200" dirty="0">
                <a:latin typeface="Gill Sans MT" panose="020B0502020104020203" pitchFamily="34" charset="0"/>
              </a:rPr>
              <a:t>Structural construals:</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okay</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It’s </a:t>
            </a:r>
            <a:r>
              <a:rPr lang="en-US" sz="3200" b="1" dirty="0">
                <a:latin typeface="Gill Sans MT" panose="020B0502020104020203" pitchFamily="34" charset="0"/>
              </a:rPr>
              <a:t>possible</a:t>
            </a:r>
            <a:r>
              <a:rPr lang="en-US" sz="3200" dirty="0">
                <a:latin typeface="Gill Sans MT" panose="020B0502020104020203" pitchFamily="34" charset="0"/>
              </a:rPr>
              <a:t> for things to be different.</a:t>
            </a:r>
          </a:p>
          <a:p>
            <a:pPr marL="457200" indent="-457200">
              <a:buFontTx/>
              <a:buChar char="-"/>
              <a:tabLst>
                <a:tab pos="4397375" algn="l"/>
              </a:tabLst>
            </a:pPr>
            <a:r>
              <a:rPr lang="en-US" sz="3200" dirty="0">
                <a:latin typeface="Gill Sans MT" panose="020B0502020104020203" pitchFamily="34" charset="0"/>
              </a:rPr>
              <a:t>If we were to make things different, let’s </a:t>
            </a:r>
            <a:r>
              <a:rPr lang="en-US" sz="3200" b="1" dirty="0">
                <a:latin typeface="Gill Sans MT" panose="020B0502020104020203" pitchFamily="34" charset="0"/>
              </a:rPr>
              <a:t>change structures</a:t>
            </a:r>
            <a:r>
              <a:rPr lang="en-US" sz="3200" dirty="0">
                <a:latin typeface="Gill Sans MT" panose="020B0502020104020203" pitchFamily="34" charset="0"/>
              </a:rPr>
              <a:t>.</a:t>
            </a:r>
          </a:p>
        </p:txBody>
      </p:sp>
    </p:spTree>
    <p:extLst>
      <p:ext uri="{BB962C8B-B14F-4D97-AF65-F5344CB8AC3E}">
        <p14:creationId xmlns:p14="http://schemas.microsoft.com/office/powerpoint/2010/main" val="822240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hought Bubble: Cloud 42">
            <a:extLst>
              <a:ext uri="{FF2B5EF4-FFF2-40B4-BE49-F238E27FC236}">
                <a16:creationId xmlns:a16="http://schemas.microsoft.com/office/drawing/2014/main" id="{5054239D-C7A0-4808-898E-75C40717F504}"/>
              </a:ext>
            </a:extLst>
          </p:cNvPr>
          <p:cNvSpPr/>
          <p:nvPr/>
        </p:nvSpPr>
        <p:spPr>
          <a:xfrm flipH="1">
            <a:off x="609824" y="937920"/>
            <a:ext cx="1268667" cy="721015"/>
          </a:xfrm>
          <a:prstGeom prst="cloudCallout">
            <a:avLst>
              <a:gd name="adj1" fmla="val -20833"/>
              <a:gd name="adj2" fmla="val 84297"/>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sp>
        <p:nvSpPr>
          <p:cNvPr id="3" name="TextBox 2">
            <a:extLst>
              <a:ext uri="{FF2B5EF4-FFF2-40B4-BE49-F238E27FC236}">
                <a16:creationId xmlns:a16="http://schemas.microsoft.com/office/drawing/2014/main" id="{755B39DE-A225-4F84-833D-F2EE3E3FA48E}"/>
              </a:ext>
            </a:extLst>
          </p:cNvPr>
          <p:cNvSpPr txBox="1"/>
          <p:nvPr/>
        </p:nvSpPr>
        <p:spPr>
          <a:xfrm>
            <a:off x="1" y="-3701803"/>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What kinds of input</a:t>
            </a:r>
            <a:endParaRPr lang="en-US" sz="3200" dirty="0">
              <a:solidFill>
                <a:schemeClr val="bg1"/>
              </a:solidFill>
              <a:latin typeface="Gill Sans Nova" panose="020B0602020104020203" pitchFamily="34" charset="0"/>
            </a:endParaRPr>
          </a:p>
        </p:txBody>
      </p:sp>
      <p:sp>
        <p:nvSpPr>
          <p:cNvPr id="4" name="TextBox 3">
            <a:extLst>
              <a:ext uri="{FF2B5EF4-FFF2-40B4-BE49-F238E27FC236}">
                <a16:creationId xmlns:a16="http://schemas.microsoft.com/office/drawing/2014/main" id="{764BB400-2B50-4841-962D-09E5D4E79891}"/>
              </a:ext>
            </a:extLst>
          </p:cNvPr>
          <p:cNvSpPr txBox="1"/>
          <p:nvPr/>
        </p:nvSpPr>
        <p:spPr>
          <a:xfrm>
            <a:off x="5007429" y="-2761123"/>
            <a:ext cx="6441912" cy="1754326"/>
          </a:xfrm>
          <a:prstGeom prst="rect">
            <a:avLst/>
          </a:prstGeom>
          <a:noFill/>
        </p:spPr>
        <p:txBody>
          <a:bodyPr wrap="square" rtlCol="0">
            <a:spAutoFit/>
          </a:bodyPr>
          <a:lstStyle/>
          <a:p>
            <a:pPr marL="233363" indent="-233363"/>
            <a:r>
              <a:rPr lang="en-US" sz="3600" dirty="0">
                <a:solidFill>
                  <a:schemeClr val="accent1"/>
                </a:solidFill>
                <a:latin typeface="Gill Sans Nova" panose="020B0602020104020203" pitchFamily="34" charset="0"/>
              </a:rPr>
              <a:t>Language</a:t>
            </a:r>
          </a:p>
          <a:p>
            <a:pPr marL="233363" indent="-233363"/>
            <a:r>
              <a:rPr lang="en-US" sz="2400" dirty="0">
                <a:latin typeface="Gill Sans Nova" panose="020B0602020104020203" pitchFamily="34" charset="0"/>
              </a:rPr>
              <a:t>Generics: “Black people end up in prison.”</a:t>
            </a:r>
          </a:p>
          <a:p>
            <a:pPr marL="233363" indent="-233363"/>
            <a:r>
              <a:rPr lang="en-US" sz="2400" dirty="0">
                <a:latin typeface="Gill Sans Nova" panose="020B0602020104020203" pitchFamily="34" charset="0"/>
              </a:rPr>
              <a:t>Formal explanations: </a:t>
            </a:r>
            <a:br>
              <a:rPr lang="en-US" sz="2400" dirty="0">
                <a:latin typeface="Gill Sans Nova" panose="020B0602020104020203" pitchFamily="34" charset="0"/>
              </a:rPr>
            </a:br>
            <a:r>
              <a:rPr lang="en-US" sz="2400" dirty="0">
                <a:latin typeface="Gill Sans Nova" panose="020B0602020104020203" pitchFamily="34" charset="0"/>
              </a:rPr>
              <a:t>“He ended up in prison because he’s Black.”</a:t>
            </a:r>
          </a:p>
        </p:txBody>
      </p:sp>
      <p:sp>
        <p:nvSpPr>
          <p:cNvPr id="5" name="TextBox 4">
            <a:extLst>
              <a:ext uri="{FF2B5EF4-FFF2-40B4-BE49-F238E27FC236}">
                <a16:creationId xmlns:a16="http://schemas.microsoft.com/office/drawing/2014/main" id="{128E0488-E256-4B3F-9A5D-34F9E3BC1CF2}"/>
              </a:ext>
            </a:extLst>
          </p:cNvPr>
          <p:cNvSpPr txBox="1"/>
          <p:nvPr/>
        </p:nvSpPr>
        <p:spPr>
          <a:xfrm>
            <a:off x="376394" y="-2637616"/>
            <a:ext cx="4913734" cy="1384995"/>
          </a:xfrm>
          <a:prstGeom prst="rect">
            <a:avLst/>
          </a:prstGeom>
          <a:noFill/>
        </p:spPr>
        <p:txBody>
          <a:bodyPr wrap="square" rtlCol="0">
            <a:spAutoFit/>
          </a:bodyPr>
          <a:lstStyle/>
          <a:p>
            <a:pPr marL="233363" indent="-233363"/>
            <a:r>
              <a:rPr lang="en-US" sz="3600" dirty="0">
                <a:solidFill>
                  <a:schemeClr val="bg1">
                    <a:lumMod val="65000"/>
                  </a:schemeClr>
                </a:solidFill>
                <a:latin typeface="Gill Sans Nova" panose="020B0602020104020203" pitchFamily="34" charset="0"/>
              </a:rPr>
              <a:t>Statistical evidence</a:t>
            </a:r>
          </a:p>
          <a:p>
            <a:pPr marL="233363" indent="-233363"/>
            <a:r>
              <a:rPr lang="en-US" sz="2400" dirty="0">
                <a:solidFill>
                  <a:schemeClr val="bg1">
                    <a:lumMod val="65000"/>
                  </a:schemeClr>
                </a:solidFill>
                <a:latin typeface="Gill Sans Nova" panose="020B0602020104020203" pitchFamily="34" charset="0"/>
              </a:rPr>
              <a:t>Property is disproportionately frequent among that category.</a:t>
            </a:r>
          </a:p>
        </p:txBody>
      </p:sp>
      <p:sp>
        <p:nvSpPr>
          <p:cNvPr id="2" name="TextBox 1">
            <a:extLst>
              <a:ext uri="{FF2B5EF4-FFF2-40B4-BE49-F238E27FC236}">
                <a16:creationId xmlns:a16="http://schemas.microsoft.com/office/drawing/2014/main" id="{1BAA5BB1-7B6B-4FAE-A2C6-407837C51700}"/>
              </a:ext>
            </a:extLst>
          </p:cNvPr>
          <p:cNvSpPr txBox="1"/>
          <p:nvPr/>
        </p:nvSpPr>
        <p:spPr>
          <a:xfrm>
            <a:off x="-40983" y="-18219"/>
            <a:ext cx="12191999" cy="769441"/>
          </a:xfrm>
          <a:prstGeom prst="rect">
            <a:avLst/>
          </a:prstGeom>
          <a:solidFill>
            <a:schemeClr val="accent1">
              <a:lumMod val="50000"/>
            </a:schemeClr>
          </a:solidFill>
        </p:spPr>
        <p:txBody>
          <a:bodyPr wrap="square" rtlCol="0">
            <a:spAutoFit/>
          </a:bodyPr>
          <a:lstStyle/>
          <a:p>
            <a:pPr marL="233363" indent="-233363" algn="ctr"/>
            <a:r>
              <a:rPr lang="en-US" sz="4400" dirty="0">
                <a:solidFill>
                  <a:schemeClr val="bg1"/>
                </a:solidFill>
                <a:latin typeface="Gill Sans Nova" panose="020B0602020104020203" pitchFamily="34" charset="0"/>
              </a:rPr>
              <a:t>Future thoughts</a:t>
            </a:r>
            <a:endParaRPr lang="en-US" sz="3200" dirty="0">
              <a:solidFill>
                <a:schemeClr val="bg1"/>
              </a:solidFill>
              <a:latin typeface="Gill Sans Nova" panose="020B0602020104020203" pitchFamily="34" charset="0"/>
            </a:endParaRPr>
          </a:p>
        </p:txBody>
      </p:sp>
      <p:sp>
        <p:nvSpPr>
          <p:cNvPr id="29" name="TextBox 28">
            <a:extLst>
              <a:ext uri="{FF2B5EF4-FFF2-40B4-BE49-F238E27FC236}">
                <a16:creationId xmlns:a16="http://schemas.microsoft.com/office/drawing/2014/main" id="{AC77D180-7508-404C-BD08-EC9B42480DD1}"/>
              </a:ext>
            </a:extLst>
          </p:cNvPr>
          <p:cNvSpPr txBox="1"/>
          <p:nvPr/>
        </p:nvSpPr>
        <p:spPr>
          <a:xfrm>
            <a:off x="2074111" y="1137300"/>
            <a:ext cx="6637924"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Run this for real with adults… also children!</a:t>
            </a:r>
          </a:p>
        </p:txBody>
      </p:sp>
      <p:sp>
        <p:nvSpPr>
          <p:cNvPr id="10" name="Thought Bubble: Cloud 9">
            <a:extLst>
              <a:ext uri="{FF2B5EF4-FFF2-40B4-BE49-F238E27FC236}">
                <a16:creationId xmlns:a16="http://schemas.microsoft.com/office/drawing/2014/main" id="{9AEF62FC-DC4B-4F84-9BD3-C948865557D5}"/>
              </a:ext>
            </a:extLst>
          </p:cNvPr>
          <p:cNvSpPr/>
          <p:nvPr/>
        </p:nvSpPr>
        <p:spPr>
          <a:xfrm>
            <a:off x="497437" y="792485"/>
            <a:ext cx="1579170" cy="947315"/>
          </a:xfrm>
          <a:prstGeom prst="cloudCallout">
            <a:avLst>
              <a:gd name="adj1" fmla="val -37119"/>
              <a:gd name="adj2" fmla="val 4289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11" name="Picture 10" descr="A picture containing shape&#10;&#10;Description automatically generated">
            <a:extLst>
              <a:ext uri="{FF2B5EF4-FFF2-40B4-BE49-F238E27FC236}">
                <a16:creationId xmlns:a16="http://schemas.microsoft.com/office/drawing/2014/main" id="{8D9A06BD-A3B7-4FE8-ACCD-5533BB4000E2}"/>
              </a:ext>
            </a:extLst>
          </p:cNvPr>
          <p:cNvPicPr>
            <a:picLocks noChangeAspect="1"/>
          </p:cNvPicPr>
          <p:nvPr/>
        </p:nvPicPr>
        <p:blipFill rotWithShape="1">
          <a:blip r:embed="rId3">
            <a:alphaModFix/>
          </a:blip>
          <a:srcRect l="32963" r="31296" b="14815"/>
          <a:stretch/>
        </p:blipFill>
        <p:spPr>
          <a:xfrm flipH="1">
            <a:off x="236536" y="1440435"/>
            <a:ext cx="521802" cy="1243675"/>
          </a:xfrm>
          <a:prstGeom prst="rect">
            <a:avLst/>
          </a:prstGeom>
        </p:spPr>
      </p:pic>
      <p:pic>
        <p:nvPicPr>
          <p:cNvPr id="14" name="Picture 13" descr="A picture containing shape&#10;&#10;Description automatically generated">
            <a:extLst>
              <a:ext uri="{FF2B5EF4-FFF2-40B4-BE49-F238E27FC236}">
                <a16:creationId xmlns:a16="http://schemas.microsoft.com/office/drawing/2014/main" id="{D5EA3814-7453-4DA4-B586-5E9F05027894}"/>
              </a:ext>
            </a:extLst>
          </p:cNvPr>
          <p:cNvPicPr>
            <a:picLocks noChangeAspect="1"/>
          </p:cNvPicPr>
          <p:nvPr/>
        </p:nvPicPr>
        <p:blipFill rotWithShape="1">
          <a:blip r:embed="rId4"/>
          <a:srcRect l="14418" t="19999" r="50000" b="30834"/>
          <a:stretch/>
        </p:blipFill>
        <p:spPr>
          <a:xfrm>
            <a:off x="1296393" y="1963095"/>
            <a:ext cx="521802" cy="721015"/>
          </a:xfrm>
          <a:prstGeom prst="rect">
            <a:avLst/>
          </a:prstGeom>
        </p:spPr>
      </p:pic>
      <p:sp>
        <p:nvSpPr>
          <p:cNvPr id="45" name="TextBox 44">
            <a:extLst>
              <a:ext uri="{FF2B5EF4-FFF2-40B4-BE49-F238E27FC236}">
                <a16:creationId xmlns:a16="http://schemas.microsoft.com/office/drawing/2014/main" id="{5F9D1EF6-BF24-4BE1-BD48-A4F21F8497F0}"/>
              </a:ext>
            </a:extLst>
          </p:cNvPr>
          <p:cNvSpPr txBox="1"/>
          <p:nvPr/>
        </p:nvSpPr>
        <p:spPr>
          <a:xfrm>
            <a:off x="2076607" y="2555524"/>
            <a:ext cx="8940970" cy="1384995"/>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Too much oversimplification? How to build up to more complex (and common) models with different levels and types of causes interacting with each other?</a:t>
            </a:r>
          </a:p>
        </p:txBody>
      </p:sp>
      <p:grpSp>
        <p:nvGrpSpPr>
          <p:cNvPr id="47" name="Group 46">
            <a:extLst>
              <a:ext uri="{FF2B5EF4-FFF2-40B4-BE49-F238E27FC236}">
                <a16:creationId xmlns:a16="http://schemas.microsoft.com/office/drawing/2014/main" id="{C0AB8C0A-BFD6-4669-B3BC-41BB24C737C1}"/>
              </a:ext>
            </a:extLst>
          </p:cNvPr>
          <p:cNvGrpSpPr/>
          <p:nvPr/>
        </p:nvGrpSpPr>
        <p:grpSpPr>
          <a:xfrm>
            <a:off x="1066839" y="2785741"/>
            <a:ext cx="921653" cy="888077"/>
            <a:chOff x="5908025" y="380266"/>
            <a:chExt cx="1143475" cy="1101817"/>
          </a:xfrm>
        </p:grpSpPr>
        <p:sp>
          <p:nvSpPr>
            <p:cNvPr id="50" name="Oval 49">
              <a:extLst>
                <a:ext uri="{FF2B5EF4-FFF2-40B4-BE49-F238E27FC236}">
                  <a16:creationId xmlns:a16="http://schemas.microsoft.com/office/drawing/2014/main" id="{53C43D52-7BF8-4313-8DE2-9EFEA3AA3868}"/>
                </a:ext>
              </a:extLst>
            </p:cNvPr>
            <p:cNvSpPr/>
            <p:nvPr/>
          </p:nvSpPr>
          <p:spPr>
            <a:xfrm>
              <a:off x="6340424" y="380266"/>
              <a:ext cx="274320" cy="274320"/>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2" name="Oval 51">
              <a:extLst>
                <a:ext uri="{FF2B5EF4-FFF2-40B4-BE49-F238E27FC236}">
                  <a16:creationId xmlns:a16="http://schemas.microsoft.com/office/drawing/2014/main" id="{51DA12EE-81E3-4101-B45B-44F6C904259C}"/>
                </a:ext>
              </a:extLst>
            </p:cNvPr>
            <p:cNvSpPr/>
            <p:nvPr/>
          </p:nvSpPr>
          <p:spPr>
            <a:xfrm>
              <a:off x="6777180" y="759587"/>
              <a:ext cx="274320" cy="27432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5" name="Oval 54">
              <a:extLst>
                <a:ext uri="{FF2B5EF4-FFF2-40B4-BE49-F238E27FC236}">
                  <a16:creationId xmlns:a16="http://schemas.microsoft.com/office/drawing/2014/main" id="{63A4ED8B-6BF0-41CD-A734-4BBA2BBC0A5D}"/>
                </a:ext>
              </a:extLst>
            </p:cNvPr>
            <p:cNvSpPr/>
            <p:nvPr/>
          </p:nvSpPr>
          <p:spPr>
            <a:xfrm>
              <a:off x="5908025" y="759587"/>
              <a:ext cx="274320" cy="274320"/>
            </a:xfrm>
            <a:prstGeom prst="ellipse">
              <a:avLst/>
            </a:prstGeom>
            <a:solidFill>
              <a:srgbClr val="FFE8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7" name="Oval 56">
              <a:extLst>
                <a:ext uri="{FF2B5EF4-FFF2-40B4-BE49-F238E27FC236}">
                  <a16:creationId xmlns:a16="http://schemas.microsoft.com/office/drawing/2014/main" id="{6E752078-0CE4-4459-8230-DFEA3DA0E833}"/>
                </a:ext>
              </a:extLst>
            </p:cNvPr>
            <p:cNvSpPr/>
            <p:nvPr/>
          </p:nvSpPr>
          <p:spPr>
            <a:xfrm>
              <a:off x="6113973" y="1207763"/>
              <a:ext cx="274320" cy="27432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sp>
          <p:nvSpPr>
            <p:cNvPr id="59" name="Oval 58">
              <a:extLst>
                <a:ext uri="{FF2B5EF4-FFF2-40B4-BE49-F238E27FC236}">
                  <a16:creationId xmlns:a16="http://schemas.microsoft.com/office/drawing/2014/main" id="{4B40173F-9C3E-4C00-B673-1B657002CDD1}"/>
                </a:ext>
              </a:extLst>
            </p:cNvPr>
            <p:cNvSpPr/>
            <p:nvPr/>
          </p:nvSpPr>
          <p:spPr>
            <a:xfrm>
              <a:off x="6594692" y="1207763"/>
              <a:ext cx="274320" cy="274320"/>
            </a:xfrm>
            <a:prstGeom prst="ellips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Gill Sans Nova" panose="020B0602020104020203" pitchFamily="34" charset="0"/>
              </a:endParaRPr>
            </a:p>
          </p:txBody>
        </p:sp>
        <p:cxnSp>
          <p:nvCxnSpPr>
            <p:cNvPr id="61" name="Straight Arrow Connector 60">
              <a:extLst>
                <a:ext uri="{FF2B5EF4-FFF2-40B4-BE49-F238E27FC236}">
                  <a16:creationId xmlns:a16="http://schemas.microsoft.com/office/drawing/2014/main" id="{6E36A936-4D8D-4563-91E1-DCA895FA83F0}"/>
                </a:ext>
              </a:extLst>
            </p:cNvPr>
            <p:cNvCxnSpPr>
              <a:stCxn id="57" idx="7"/>
              <a:endCxn id="52" idx="3"/>
            </p:cNvCxnSpPr>
            <p:nvPr/>
          </p:nvCxnSpPr>
          <p:spPr>
            <a:xfrm flipV="1">
              <a:off x="6348120" y="993734"/>
              <a:ext cx="469233" cy="2542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E9625E7-BE79-47A5-8404-95005EF23162}"/>
                </a:ext>
              </a:extLst>
            </p:cNvPr>
            <p:cNvCxnSpPr>
              <a:cxnSpLocks/>
              <a:stCxn id="59" idx="0"/>
              <a:endCxn id="50" idx="5"/>
            </p:cNvCxnSpPr>
            <p:nvPr/>
          </p:nvCxnSpPr>
          <p:spPr>
            <a:xfrm flipH="1" flipV="1">
              <a:off x="6574571" y="614413"/>
              <a:ext cx="157281"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AB9049E-7B10-4971-B998-5D90D811B0A1}"/>
                </a:ext>
              </a:extLst>
            </p:cNvPr>
            <p:cNvCxnSpPr>
              <a:cxnSpLocks/>
              <a:stCxn id="52" idx="2"/>
              <a:endCxn id="55" idx="6"/>
            </p:cNvCxnSpPr>
            <p:nvPr/>
          </p:nvCxnSpPr>
          <p:spPr>
            <a:xfrm flipH="1">
              <a:off x="6182345" y="896747"/>
              <a:ext cx="5948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486DF75-5DF7-4AB0-B6BF-0B5C95A5E94F}"/>
                </a:ext>
              </a:extLst>
            </p:cNvPr>
            <p:cNvCxnSpPr>
              <a:cxnSpLocks/>
              <a:stCxn id="55" idx="5"/>
              <a:endCxn id="57" idx="0"/>
            </p:cNvCxnSpPr>
            <p:nvPr/>
          </p:nvCxnSpPr>
          <p:spPr>
            <a:xfrm>
              <a:off x="6142172" y="993734"/>
              <a:ext cx="108961" cy="2140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B0D69E6-F13B-44F8-838F-A774CBEE71CF}"/>
                </a:ext>
              </a:extLst>
            </p:cNvPr>
            <p:cNvCxnSpPr>
              <a:cxnSpLocks/>
              <a:stCxn id="57" idx="0"/>
              <a:endCxn id="50" idx="3"/>
            </p:cNvCxnSpPr>
            <p:nvPr/>
          </p:nvCxnSpPr>
          <p:spPr>
            <a:xfrm flipV="1">
              <a:off x="6251133" y="614413"/>
              <a:ext cx="129464" cy="5933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01E224A0-08C1-4485-9535-BAA866B85439}"/>
              </a:ext>
            </a:extLst>
          </p:cNvPr>
          <p:cNvSpPr txBox="1"/>
          <p:nvPr/>
        </p:nvSpPr>
        <p:spPr>
          <a:xfrm>
            <a:off x="2074111" y="4287550"/>
            <a:ext cx="9639143"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Understanding structural causes as caused by another group</a:t>
            </a:r>
          </a:p>
        </p:txBody>
      </p:sp>
      <p:sp>
        <p:nvSpPr>
          <p:cNvPr id="74" name="TextBox 73">
            <a:extLst>
              <a:ext uri="{FF2B5EF4-FFF2-40B4-BE49-F238E27FC236}">
                <a16:creationId xmlns:a16="http://schemas.microsoft.com/office/drawing/2014/main" id="{51E9EA62-8AD4-44CE-8C5D-4C72680A065D}"/>
              </a:ext>
            </a:extLst>
          </p:cNvPr>
          <p:cNvSpPr txBox="1"/>
          <p:nvPr/>
        </p:nvSpPr>
        <p:spPr>
          <a:xfrm>
            <a:off x="2076607" y="5720700"/>
            <a:ext cx="7396006" cy="954107"/>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Interactions with property valence</a:t>
            </a:r>
          </a:p>
          <a:p>
            <a:pPr marL="228600" indent="-228600">
              <a:tabLst>
                <a:tab pos="4397375" algn="l"/>
              </a:tabLst>
            </a:pPr>
            <a:r>
              <a:rPr lang="en-US" sz="2800" dirty="0">
                <a:solidFill>
                  <a:schemeClr val="bg1">
                    <a:lumMod val="75000"/>
                  </a:schemeClr>
                </a:solidFill>
                <a:latin typeface="Gill Sans MT" panose="020B0502020104020203" pitchFamily="34" charset="0"/>
              </a:rPr>
              <a:t>(deliberately chose a novel neutral property here)</a:t>
            </a:r>
          </a:p>
        </p:txBody>
      </p:sp>
      <p:sp>
        <p:nvSpPr>
          <p:cNvPr id="75" name="TextBox 74">
            <a:extLst>
              <a:ext uri="{FF2B5EF4-FFF2-40B4-BE49-F238E27FC236}">
                <a16:creationId xmlns:a16="http://schemas.microsoft.com/office/drawing/2014/main" id="{8B00F41B-18AD-41B9-9EAA-49AFF2D8A1E3}"/>
              </a:ext>
            </a:extLst>
          </p:cNvPr>
          <p:cNvSpPr txBox="1"/>
          <p:nvPr/>
        </p:nvSpPr>
        <p:spPr>
          <a:xfrm>
            <a:off x="2074111" y="1833434"/>
            <a:ext cx="9289374"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Additional downstream consequences from these construals</a:t>
            </a:r>
          </a:p>
        </p:txBody>
      </p:sp>
      <p:grpSp>
        <p:nvGrpSpPr>
          <p:cNvPr id="16" name="Group 15">
            <a:extLst>
              <a:ext uri="{FF2B5EF4-FFF2-40B4-BE49-F238E27FC236}">
                <a16:creationId xmlns:a16="http://schemas.microsoft.com/office/drawing/2014/main" id="{290800CA-1FE2-48B3-8994-94D761E4CD68}"/>
              </a:ext>
            </a:extLst>
          </p:cNvPr>
          <p:cNvGrpSpPr/>
          <p:nvPr/>
        </p:nvGrpSpPr>
        <p:grpSpPr>
          <a:xfrm>
            <a:off x="10493811" y="3514826"/>
            <a:ext cx="1661272" cy="1222442"/>
            <a:chOff x="212455" y="3746951"/>
            <a:chExt cx="1661272" cy="1222442"/>
          </a:xfrm>
        </p:grpSpPr>
        <p:grpSp>
          <p:nvGrpSpPr>
            <p:cNvPr id="79" name="Group 78">
              <a:extLst>
                <a:ext uri="{FF2B5EF4-FFF2-40B4-BE49-F238E27FC236}">
                  <a16:creationId xmlns:a16="http://schemas.microsoft.com/office/drawing/2014/main" id="{F82B6C80-AD33-4781-BE45-62683185F888}"/>
                </a:ext>
              </a:extLst>
            </p:cNvPr>
            <p:cNvGrpSpPr/>
            <p:nvPr/>
          </p:nvGrpSpPr>
          <p:grpSpPr>
            <a:xfrm>
              <a:off x="547176" y="3746951"/>
              <a:ext cx="1326551" cy="1161290"/>
              <a:chOff x="484334" y="-48184"/>
              <a:chExt cx="5606092" cy="4907689"/>
            </a:xfrm>
          </p:grpSpPr>
          <p:pic>
            <p:nvPicPr>
              <p:cNvPr id="80" name="Picture 79" descr="A picture containing shape&#10;&#10;Description automatically generated">
                <a:extLst>
                  <a:ext uri="{FF2B5EF4-FFF2-40B4-BE49-F238E27FC236}">
                    <a16:creationId xmlns:a16="http://schemas.microsoft.com/office/drawing/2014/main" id="{0AC973D7-C246-4DE3-BA83-8165820B07A4}"/>
                  </a:ext>
                </a:extLst>
              </p:cNvPr>
              <p:cNvPicPr>
                <a:picLocks noChangeAspect="1"/>
              </p:cNvPicPr>
              <p:nvPr/>
            </p:nvPicPr>
            <p:blipFill rotWithShape="1">
              <a:blip r:embed="rId5"/>
              <a:srcRect b="13095"/>
              <a:stretch/>
            </p:blipFill>
            <p:spPr>
              <a:xfrm>
                <a:off x="484334" y="-48184"/>
                <a:ext cx="2878115" cy="2501219"/>
              </a:xfrm>
              <a:prstGeom prst="rect">
                <a:avLst/>
              </a:prstGeom>
            </p:spPr>
          </p:pic>
          <p:sp>
            <p:nvSpPr>
              <p:cNvPr id="81" name="Freeform: Shape 80">
                <a:extLst>
                  <a:ext uri="{FF2B5EF4-FFF2-40B4-BE49-F238E27FC236}">
                    <a16:creationId xmlns:a16="http://schemas.microsoft.com/office/drawing/2014/main" id="{162488EB-8E57-4F60-9DF6-4BF4DAEFA547}"/>
                  </a:ext>
                </a:extLst>
              </p:cNvPr>
              <p:cNvSpPr/>
              <p:nvPr/>
            </p:nvSpPr>
            <p:spPr>
              <a:xfrm>
                <a:off x="1845905" y="1457982"/>
                <a:ext cx="4244521" cy="3401523"/>
              </a:xfrm>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a:moveTo>
                      <a:pt x="0" y="424069"/>
                    </a:moveTo>
                    <a:lnTo>
                      <a:pt x="2107096" y="4293704"/>
                    </a:lnTo>
                    <a:cubicBezTo>
                      <a:pt x="2124766" y="4333461"/>
                      <a:pt x="2140648" y="4374061"/>
                      <a:pt x="2160105" y="4412974"/>
                    </a:cubicBezTo>
                    <a:cubicBezTo>
                      <a:pt x="2167228" y="4427219"/>
                      <a:pt x="2173103" y="4444289"/>
                      <a:pt x="2186609" y="4452730"/>
                    </a:cubicBezTo>
                    <a:cubicBezTo>
                      <a:pt x="2210300" y="4467537"/>
                      <a:pt x="2266122" y="4479234"/>
                      <a:pt x="2266122" y="4479234"/>
                    </a:cubicBezTo>
                    <a:cubicBezTo>
                      <a:pt x="2274957" y="4492486"/>
                      <a:pt x="2285503" y="4504745"/>
                      <a:pt x="2292626" y="4518991"/>
                    </a:cubicBezTo>
                    <a:cubicBezTo>
                      <a:pt x="2298873" y="4531485"/>
                      <a:pt x="2296001" y="4548870"/>
                      <a:pt x="2305878" y="4558747"/>
                    </a:cubicBezTo>
                    <a:cubicBezTo>
                      <a:pt x="2312217" y="4565086"/>
                      <a:pt x="2398183" y="4585137"/>
                      <a:pt x="2398644" y="4585252"/>
                    </a:cubicBezTo>
                    <a:cubicBezTo>
                      <a:pt x="2411896" y="4594087"/>
                      <a:pt x="2424154" y="4604633"/>
                      <a:pt x="2438400" y="4611756"/>
                    </a:cubicBezTo>
                    <a:cubicBezTo>
                      <a:pt x="2450894" y="4618003"/>
                      <a:pt x="2467249" y="4616282"/>
                      <a:pt x="2478157" y="4625008"/>
                    </a:cubicBezTo>
                    <a:cubicBezTo>
                      <a:pt x="2490594" y="4634958"/>
                      <a:pt x="2490415" y="4657642"/>
                      <a:pt x="2504661" y="4664765"/>
                    </a:cubicBezTo>
                    <a:cubicBezTo>
                      <a:pt x="2528694" y="4676782"/>
                      <a:pt x="2557944" y="4672188"/>
                      <a:pt x="2584174" y="4678017"/>
                    </a:cubicBezTo>
                    <a:cubicBezTo>
                      <a:pt x="2597811" y="4681047"/>
                      <a:pt x="2610679" y="4686852"/>
                      <a:pt x="2623931" y="4691269"/>
                    </a:cubicBezTo>
                    <a:cubicBezTo>
                      <a:pt x="2637183" y="4700104"/>
                      <a:pt x="2648719" y="4712331"/>
                      <a:pt x="2663687" y="4717774"/>
                    </a:cubicBezTo>
                    <a:cubicBezTo>
                      <a:pt x="2697921" y="4730223"/>
                      <a:pt x="2733985" y="4737134"/>
                      <a:pt x="2769705" y="4744278"/>
                    </a:cubicBezTo>
                    <a:cubicBezTo>
                      <a:pt x="2862313" y="4762800"/>
                      <a:pt x="2813747" y="4753827"/>
                      <a:pt x="2915478" y="4770782"/>
                    </a:cubicBezTo>
                    <a:cubicBezTo>
                      <a:pt x="2967565" y="4822869"/>
                      <a:pt x="2928446" y="4794599"/>
                      <a:pt x="3048000" y="4810539"/>
                    </a:cubicBezTo>
                    <a:cubicBezTo>
                      <a:pt x="3237089" y="4835751"/>
                      <a:pt x="3037077" y="4812270"/>
                      <a:pt x="3260035" y="4837043"/>
                    </a:cubicBezTo>
                    <a:cubicBezTo>
                      <a:pt x="3332345" y="4861146"/>
                      <a:pt x="3279433" y="4846143"/>
                      <a:pt x="3392557" y="4863547"/>
                    </a:cubicBezTo>
                    <a:cubicBezTo>
                      <a:pt x="3477031" y="4876543"/>
                      <a:pt x="3454817" y="4872487"/>
                      <a:pt x="3525078" y="4890052"/>
                    </a:cubicBezTo>
                    <a:lnTo>
                      <a:pt x="4386470" y="4876800"/>
                    </a:lnTo>
                    <a:cubicBezTo>
                      <a:pt x="4404676" y="4876272"/>
                      <a:pt x="4421699" y="4867498"/>
                      <a:pt x="4439478" y="4863547"/>
                    </a:cubicBezTo>
                    <a:cubicBezTo>
                      <a:pt x="4461466" y="4858661"/>
                      <a:pt x="4483652" y="4854712"/>
                      <a:pt x="4505739" y="4850295"/>
                    </a:cubicBezTo>
                    <a:cubicBezTo>
                      <a:pt x="4523409" y="4841460"/>
                      <a:pt x="4540251" y="4830727"/>
                      <a:pt x="4558748" y="4823791"/>
                    </a:cubicBezTo>
                    <a:cubicBezTo>
                      <a:pt x="4575802" y="4817396"/>
                      <a:pt x="4595466" y="4818684"/>
                      <a:pt x="4611757" y="4810539"/>
                    </a:cubicBezTo>
                    <a:cubicBezTo>
                      <a:pt x="4631512" y="4800661"/>
                      <a:pt x="4645010" y="4780660"/>
                      <a:pt x="4664765" y="4770782"/>
                    </a:cubicBezTo>
                    <a:cubicBezTo>
                      <a:pt x="4681056" y="4762637"/>
                      <a:pt x="4699994" y="4761481"/>
                      <a:pt x="4717774" y="4757530"/>
                    </a:cubicBezTo>
                    <a:cubicBezTo>
                      <a:pt x="4780842" y="4743515"/>
                      <a:pt x="4825112" y="4739422"/>
                      <a:pt x="4890052" y="4717774"/>
                    </a:cubicBezTo>
                    <a:cubicBezTo>
                      <a:pt x="4903304" y="4713356"/>
                      <a:pt x="4916969" y="4710024"/>
                      <a:pt x="4929809" y="4704521"/>
                    </a:cubicBezTo>
                    <a:cubicBezTo>
                      <a:pt x="4947967" y="4696739"/>
                      <a:pt x="4964321" y="4684953"/>
                      <a:pt x="4982818" y="4678017"/>
                    </a:cubicBezTo>
                    <a:cubicBezTo>
                      <a:pt x="4999872" y="4671622"/>
                      <a:pt x="5018157" y="4669182"/>
                      <a:pt x="5035826" y="4664765"/>
                    </a:cubicBezTo>
                    <a:cubicBezTo>
                      <a:pt x="5071165" y="4647095"/>
                      <a:pt x="5108969" y="4633673"/>
                      <a:pt x="5141844" y="4611756"/>
                    </a:cubicBezTo>
                    <a:cubicBezTo>
                      <a:pt x="5155096" y="4602921"/>
                      <a:pt x="5166961" y="4591526"/>
                      <a:pt x="5181600" y="4585252"/>
                    </a:cubicBezTo>
                    <a:cubicBezTo>
                      <a:pt x="5241066" y="4559767"/>
                      <a:pt x="5222772" y="4584544"/>
                      <a:pt x="5274365" y="4558747"/>
                    </a:cubicBezTo>
                    <a:cubicBezTo>
                      <a:pt x="5295188" y="4548335"/>
                      <a:pt x="5353122" y="4502494"/>
                      <a:pt x="5367131" y="4492487"/>
                    </a:cubicBezTo>
                    <a:cubicBezTo>
                      <a:pt x="5380091" y="4483230"/>
                      <a:pt x="5392248" y="4472256"/>
                      <a:pt x="5406887" y="4465982"/>
                    </a:cubicBezTo>
                    <a:cubicBezTo>
                      <a:pt x="5423628" y="4458807"/>
                      <a:pt x="5442226" y="4457147"/>
                      <a:pt x="5459896" y="4452730"/>
                    </a:cubicBezTo>
                    <a:cubicBezTo>
                      <a:pt x="5473148" y="4443895"/>
                      <a:pt x="5487748" y="4436807"/>
                      <a:pt x="5499652" y="4426226"/>
                    </a:cubicBezTo>
                    <a:cubicBezTo>
                      <a:pt x="5527667" y="4401324"/>
                      <a:pt x="5543606" y="4358567"/>
                      <a:pt x="5579165" y="4346713"/>
                    </a:cubicBezTo>
                    <a:lnTo>
                      <a:pt x="5618922" y="4333460"/>
                    </a:lnTo>
                    <a:cubicBezTo>
                      <a:pt x="5632174" y="4320208"/>
                      <a:pt x="5643084" y="4304100"/>
                      <a:pt x="5658678" y="4293704"/>
                    </a:cubicBezTo>
                    <a:cubicBezTo>
                      <a:pt x="5670301" y="4285955"/>
                      <a:pt x="5686224" y="4287236"/>
                      <a:pt x="5698435" y="4280452"/>
                    </a:cubicBezTo>
                    <a:cubicBezTo>
                      <a:pt x="5726281" y="4264982"/>
                      <a:pt x="5751444" y="4245113"/>
                      <a:pt x="5777948" y="4227443"/>
                    </a:cubicBezTo>
                    <a:cubicBezTo>
                      <a:pt x="5791200" y="4218608"/>
                      <a:pt x="5806443" y="4212201"/>
                      <a:pt x="5817705" y="4200939"/>
                    </a:cubicBezTo>
                    <a:cubicBezTo>
                      <a:pt x="5855471" y="4163172"/>
                      <a:pt x="5833813" y="4181365"/>
                      <a:pt x="5883965" y="4147930"/>
                    </a:cubicBezTo>
                    <a:cubicBezTo>
                      <a:pt x="5888383" y="4134678"/>
                      <a:pt x="5888492" y="4119082"/>
                      <a:pt x="5897218" y="4108174"/>
                    </a:cubicBezTo>
                    <a:cubicBezTo>
                      <a:pt x="5907168" y="4095737"/>
                      <a:pt x="5925712" y="4092931"/>
                      <a:pt x="5936974" y="4081669"/>
                    </a:cubicBezTo>
                    <a:cubicBezTo>
                      <a:pt x="5948236" y="4070407"/>
                      <a:pt x="5954643" y="4055165"/>
                      <a:pt x="5963478" y="4041913"/>
                    </a:cubicBezTo>
                    <a:cubicBezTo>
                      <a:pt x="5967896" y="4024243"/>
                      <a:pt x="5974155" y="4006934"/>
                      <a:pt x="5976731" y="3988904"/>
                    </a:cubicBezTo>
                    <a:cubicBezTo>
                      <a:pt x="6006862" y="3777993"/>
                      <a:pt x="5973035" y="3924175"/>
                      <a:pt x="6003235" y="3803374"/>
                    </a:cubicBezTo>
                    <a:cubicBezTo>
                      <a:pt x="5998818" y="3728278"/>
                      <a:pt x="6001715" y="3652392"/>
                      <a:pt x="5989983" y="3578087"/>
                    </a:cubicBezTo>
                    <a:cubicBezTo>
                      <a:pt x="5988034" y="3565745"/>
                      <a:pt x="5973874" y="3558513"/>
                      <a:pt x="5963478" y="3551582"/>
                    </a:cubicBezTo>
                    <a:cubicBezTo>
                      <a:pt x="5947041" y="3540624"/>
                      <a:pt x="5927622" y="3534879"/>
                      <a:pt x="5910470" y="3525078"/>
                    </a:cubicBezTo>
                    <a:cubicBezTo>
                      <a:pt x="5838538" y="3483974"/>
                      <a:pt x="5903848" y="3509620"/>
                      <a:pt x="5830957" y="3485321"/>
                    </a:cubicBezTo>
                    <a:cubicBezTo>
                      <a:pt x="5822122" y="3472069"/>
                      <a:pt x="5816889" y="3455514"/>
                      <a:pt x="5804452" y="3445565"/>
                    </a:cubicBezTo>
                    <a:cubicBezTo>
                      <a:pt x="5793544" y="3436839"/>
                      <a:pt x="5777190" y="3438560"/>
                      <a:pt x="5764696" y="3432313"/>
                    </a:cubicBezTo>
                    <a:cubicBezTo>
                      <a:pt x="5750450" y="3425190"/>
                      <a:pt x="5739494" y="3412277"/>
                      <a:pt x="5724939" y="3405808"/>
                    </a:cubicBezTo>
                    <a:cubicBezTo>
                      <a:pt x="5699409" y="3394461"/>
                      <a:pt x="5671930" y="3388139"/>
                      <a:pt x="5645426" y="3379304"/>
                    </a:cubicBezTo>
                    <a:cubicBezTo>
                      <a:pt x="5645424" y="3379303"/>
                      <a:pt x="5565914" y="3352800"/>
                      <a:pt x="5565913" y="3352800"/>
                    </a:cubicBezTo>
                    <a:lnTo>
                      <a:pt x="5539409" y="3352800"/>
                    </a:lnTo>
                    <a:lnTo>
                      <a:pt x="543339" y="0"/>
                    </a:lnTo>
                    <a:lnTo>
                      <a:pt x="66261" y="503582"/>
                    </a:lnTo>
                    <a:lnTo>
                      <a:pt x="66261" y="503582"/>
                    </a:lnTo>
                  </a:path>
                </a:pathLst>
              </a:custGeom>
              <a:gradFill flip="none" rotWithShape="1">
                <a:gsLst>
                  <a:gs pos="100000">
                    <a:srgbClr val="FFFFC5">
                      <a:alpha val="20000"/>
                    </a:srgbClr>
                  </a:gs>
                  <a:gs pos="29000">
                    <a:srgbClr val="FFFFC5">
                      <a:alpha val="90000"/>
                    </a:srgbClr>
                  </a:gs>
                </a:gsLst>
                <a:lin ang="2700000" scaled="1"/>
                <a:tileRect/>
              </a:gradFill>
              <a:ln cmpd="sng">
                <a:solidFill>
                  <a:srgbClr val="FFFFC5">
                    <a:alpha val="50000"/>
                  </a:srgbClr>
                </a:solidFill>
                <a:prstDash val="dashDot"/>
                <a:extLst>
                  <a:ext uri="{C807C97D-BFC1-408E-A445-0C87EB9F89A2}">
                    <ask:lineSketchStyleProps xmlns:ask="http://schemas.microsoft.com/office/drawing/2018/sketchyshapes" sd="1219033472">
                      <a:custGeom>
                        <a:avLst/>
                        <a:gdLst>
                          <a:gd name="connsiteX0" fmla="*/ 0 w 6003235"/>
                          <a:gd name="connsiteY0" fmla="*/ 424069 h 4890052"/>
                          <a:gd name="connsiteX1" fmla="*/ 2107096 w 6003235"/>
                          <a:gd name="connsiteY1" fmla="*/ 4293704 h 4890052"/>
                          <a:gd name="connsiteX2" fmla="*/ 2160105 w 6003235"/>
                          <a:gd name="connsiteY2" fmla="*/ 4412974 h 4890052"/>
                          <a:gd name="connsiteX3" fmla="*/ 2186609 w 6003235"/>
                          <a:gd name="connsiteY3" fmla="*/ 4452730 h 4890052"/>
                          <a:gd name="connsiteX4" fmla="*/ 2266122 w 6003235"/>
                          <a:gd name="connsiteY4" fmla="*/ 4479234 h 4890052"/>
                          <a:gd name="connsiteX5" fmla="*/ 2292626 w 6003235"/>
                          <a:gd name="connsiteY5" fmla="*/ 4518991 h 4890052"/>
                          <a:gd name="connsiteX6" fmla="*/ 2305878 w 6003235"/>
                          <a:gd name="connsiteY6" fmla="*/ 4558747 h 4890052"/>
                          <a:gd name="connsiteX7" fmla="*/ 2398644 w 6003235"/>
                          <a:gd name="connsiteY7" fmla="*/ 4585252 h 4890052"/>
                          <a:gd name="connsiteX8" fmla="*/ 2438400 w 6003235"/>
                          <a:gd name="connsiteY8" fmla="*/ 4611756 h 4890052"/>
                          <a:gd name="connsiteX9" fmla="*/ 2478157 w 6003235"/>
                          <a:gd name="connsiteY9" fmla="*/ 4625008 h 4890052"/>
                          <a:gd name="connsiteX10" fmla="*/ 2504661 w 6003235"/>
                          <a:gd name="connsiteY10" fmla="*/ 4664765 h 4890052"/>
                          <a:gd name="connsiteX11" fmla="*/ 2584174 w 6003235"/>
                          <a:gd name="connsiteY11" fmla="*/ 4678017 h 4890052"/>
                          <a:gd name="connsiteX12" fmla="*/ 2623931 w 6003235"/>
                          <a:gd name="connsiteY12" fmla="*/ 4691269 h 4890052"/>
                          <a:gd name="connsiteX13" fmla="*/ 2663687 w 6003235"/>
                          <a:gd name="connsiteY13" fmla="*/ 4717774 h 4890052"/>
                          <a:gd name="connsiteX14" fmla="*/ 2769705 w 6003235"/>
                          <a:gd name="connsiteY14" fmla="*/ 4744278 h 4890052"/>
                          <a:gd name="connsiteX15" fmla="*/ 2915478 w 6003235"/>
                          <a:gd name="connsiteY15" fmla="*/ 4770782 h 4890052"/>
                          <a:gd name="connsiteX16" fmla="*/ 3048000 w 6003235"/>
                          <a:gd name="connsiteY16" fmla="*/ 4810539 h 4890052"/>
                          <a:gd name="connsiteX17" fmla="*/ 3260035 w 6003235"/>
                          <a:gd name="connsiteY17" fmla="*/ 4837043 h 4890052"/>
                          <a:gd name="connsiteX18" fmla="*/ 3392557 w 6003235"/>
                          <a:gd name="connsiteY18" fmla="*/ 4863547 h 4890052"/>
                          <a:gd name="connsiteX19" fmla="*/ 3525078 w 6003235"/>
                          <a:gd name="connsiteY19" fmla="*/ 4890052 h 4890052"/>
                          <a:gd name="connsiteX20" fmla="*/ 4386470 w 6003235"/>
                          <a:gd name="connsiteY20" fmla="*/ 4876800 h 4890052"/>
                          <a:gd name="connsiteX21" fmla="*/ 4439478 w 6003235"/>
                          <a:gd name="connsiteY21" fmla="*/ 4863547 h 4890052"/>
                          <a:gd name="connsiteX22" fmla="*/ 4505739 w 6003235"/>
                          <a:gd name="connsiteY22" fmla="*/ 4850295 h 4890052"/>
                          <a:gd name="connsiteX23" fmla="*/ 4558748 w 6003235"/>
                          <a:gd name="connsiteY23" fmla="*/ 4823791 h 4890052"/>
                          <a:gd name="connsiteX24" fmla="*/ 4611757 w 6003235"/>
                          <a:gd name="connsiteY24" fmla="*/ 4810539 h 4890052"/>
                          <a:gd name="connsiteX25" fmla="*/ 4664765 w 6003235"/>
                          <a:gd name="connsiteY25" fmla="*/ 4770782 h 4890052"/>
                          <a:gd name="connsiteX26" fmla="*/ 4717774 w 6003235"/>
                          <a:gd name="connsiteY26" fmla="*/ 4757530 h 4890052"/>
                          <a:gd name="connsiteX27" fmla="*/ 4890052 w 6003235"/>
                          <a:gd name="connsiteY27" fmla="*/ 4717774 h 4890052"/>
                          <a:gd name="connsiteX28" fmla="*/ 4929809 w 6003235"/>
                          <a:gd name="connsiteY28" fmla="*/ 4704521 h 4890052"/>
                          <a:gd name="connsiteX29" fmla="*/ 4982818 w 6003235"/>
                          <a:gd name="connsiteY29" fmla="*/ 4678017 h 4890052"/>
                          <a:gd name="connsiteX30" fmla="*/ 5035826 w 6003235"/>
                          <a:gd name="connsiteY30" fmla="*/ 4664765 h 4890052"/>
                          <a:gd name="connsiteX31" fmla="*/ 5141844 w 6003235"/>
                          <a:gd name="connsiteY31" fmla="*/ 4611756 h 4890052"/>
                          <a:gd name="connsiteX32" fmla="*/ 5181600 w 6003235"/>
                          <a:gd name="connsiteY32" fmla="*/ 4585252 h 4890052"/>
                          <a:gd name="connsiteX33" fmla="*/ 5274365 w 6003235"/>
                          <a:gd name="connsiteY33" fmla="*/ 4558747 h 4890052"/>
                          <a:gd name="connsiteX34" fmla="*/ 5367131 w 6003235"/>
                          <a:gd name="connsiteY34" fmla="*/ 4492487 h 4890052"/>
                          <a:gd name="connsiteX35" fmla="*/ 5406887 w 6003235"/>
                          <a:gd name="connsiteY35" fmla="*/ 4465982 h 4890052"/>
                          <a:gd name="connsiteX36" fmla="*/ 5459896 w 6003235"/>
                          <a:gd name="connsiteY36" fmla="*/ 4452730 h 4890052"/>
                          <a:gd name="connsiteX37" fmla="*/ 5499652 w 6003235"/>
                          <a:gd name="connsiteY37" fmla="*/ 4426226 h 4890052"/>
                          <a:gd name="connsiteX38" fmla="*/ 5579165 w 6003235"/>
                          <a:gd name="connsiteY38" fmla="*/ 4346713 h 4890052"/>
                          <a:gd name="connsiteX39" fmla="*/ 5618922 w 6003235"/>
                          <a:gd name="connsiteY39" fmla="*/ 4333460 h 4890052"/>
                          <a:gd name="connsiteX40" fmla="*/ 5658678 w 6003235"/>
                          <a:gd name="connsiteY40" fmla="*/ 4293704 h 4890052"/>
                          <a:gd name="connsiteX41" fmla="*/ 5698435 w 6003235"/>
                          <a:gd name="connsiteY41" fmla="*/ 4280452 h 4890052"/>
                          <a:gd name="connsiteX42" fmla="*/ 5777948 w 6003235"/>
                          <a:gd name="connsiteY42" fmla="*/ 4227443 h 4890052"/>
                          <a:gd name="connsiteX43" fmla="*/ 5817705 w 6003235"/>
                          <a:gd name="connsiteY43" fmla="*/ 4200939 h 4890052"/>
                          <a:gd name="connsiteX44" fmla="*/ 5883965 w 6003235"/>
                          <a:gd name="connsiteY44" fmla="*/ 4147930 h 4890052"/>
                          <a:gd name="connsiteX45" fmla="*/ 5897218 w 6003235"/>
                          <a:gd name="connsiteY45" fmla="*/ 4108174 h 4890052"/>
                          <a:gd name="connsiteX46" fmla="*/ 5936974 w 6003235"/>
                          <a:gd name="connsiteY46" fmla="*/ 4081669 h 4890052"/>
                          <a:gd name="connsiteX47" fmla="*/ 5963478 w 6003235"/>
                          <a:gd name="connsiteY47" fmla="*/ 4041913 h 4890052"/>
                          <a:gd name="connsiteX48" fmla="*/ 5976731 w 6003235"/>
                          <a:gd name="connsiteY48" fmla="*/ 3988904 h 4890052"/>
                          <a:gd name="connsiteX49" fmla="*/ 6003235 w 6003235"/>
                          <a:gd name="connsiteY49" fmla="*/ 3803374 h 4890052"/>
                          <a:gd name="connsiteX50" fmla="*/ 5989983 w 6003235"/>
                          <a:gd name="connsiteY50" fmla="*/ 3578087 h 4890052"/>
                          <a:gd name="connsiteX51" fmla="*/ 5963478 w 6003235"/>
                          <a:gd name="connsiteY51" fmla="*/ 3551582 h 4890052"/>
                          <a:gd name="connsiteX52" fmla="*/ 5910470 w 6003235"/>
                          <a:gd name="connsiteY52" fmla="*/ 3525078 h 4890052"/>
                          <a:gd name="connsiteX53" fmla="*/ 5830957 w 6003235"/>
                          <a:gd name="connsiteY53" fmla="*/ 3485321 h 4890052"/>
                          <a:gd name="connsiteX54" fmla="*/ 5804452 w 6003235"/>
                          <a:gd name="connsiteY54" fmla="*/ 3445565 h 4890052"/>
                          <a:gd name="connsiteX55" fmla="*/ 5764696 w 6003235"/>
                          <a:gd name="connsiteY55" fmla="*/ 3432313 h 4890052"/>
                          <a:gd name="connsiteX56" fmla="*/ 5724939 w 6003235"/>
                          <a:gd name="connsiteY56" fmla="*/ 3405808 h 4890052"/>
                          <a:gd name="connsiteX57" fmla="*/ 5645426 w 6003235"/>
                          <a:gd name="connsiteY57" fmla="*/ 3379304 h 4890052"/>
                          <a:gd name="connsiteX58" fmla="*/ 5565913 w 6003235"/>
                          <a:gd name="connsiteY58" fmla="*/ 3352800 h 4890052"/>
                          <a:gd name="connsiteX59" fmla="*/ 5539409 w 6003235"/>
                          <a:gd name="connsiteY59" fmla="*/ 3352800 h 4890052"/>
                          <a:gd name="connsiteX60" fmla="*/ 543339 w 6003235"/>
                          <a:gd name="connsiteY60" fmla="*/ 0 h 4890052"/>
                          <a:gd name="connsiteX61" fmla="*/ 66261 w 6003235"/>
                          <a:gd name="connsiteY61" fmla="*/ 503582 h 4890052"/>
                          <a:gd name="connsiteX62" fmla="*/ 66261 w 6003235"/>
                          <a:gd name="connsiteY62" fmla="*/ 503582 h 4890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6003235" h="4890052" fill="none" extrusionOk="0">
                            <a:moveTo>
                              <a:pt x="0" y="424069"/>
                            </a:moveTo>
                            <a:cubicBezTo>
                              <a:pt x="1079738" y="2237130"/>
                              <a:pt x="1142368" y="2858436"/>
                              <a:pt x="2107096" y="4293704"/>
                            </a:cubicBezTo>
                            <a:cubicBezTo>
                              <a:pt x="2122447" y="4332590"/>
                              <a:pt x="2146473" y="4373677"/>
                              <a:pt x="2160105" y="4412974"/>
                            </a:cubicBezTo>
                            <a:cubicBezTo>
                              <a:pt x="2167221" y="4426912"/>
                              <a:pt x="2173291" y="4444153"/>
                              <a:pt x="2186609" y="4452730"/>
                            </a:cubicBezTo>
                            <a:cubicBezTo>
                              <a:pt x="2210300" y="4467538"/>
                              <a:pt x="2266123" y="4479234"/>
                              <a:pt x="2266122" y="4479234"/>
                            </a:cubicBezTo>
                            <a:cubicBezTo>
                              <a:pt x="2275867" y="4491552"/>
                              <a:pt x="2286015" y="4503547"/>
                              <a:pt x="2292626" y="4518991"/>
                            </a:cubicBezTo>
                            <a:cubicBezTo>
                              <a:pt x="2300329" y="4532144"/>
                              <a:pt x="2296550" y="4548395"/>
                              <a:pt x="2305878" y="4558747"/>
                            </a:cubicBezTo>
                            <a:cubicBezTo>
                              <a:pt x="2312232" y="4565091"/>
                              <a:pt x="2398189" y="4585100"/>
                              <a:pt x="2398644" y="4585252"/>
                            </a:cubicBezTo>
                            <a:cubicBezTo>
                              <a:pt x="2411356" y="4592895"/>
                              <a:pt x="2424317" y="4605858"/>
                              <a:pt x="2438400" y="4611756"/>
                            </a:cubicBezTo>
                            <a:cubicBezTo>
                              <a:pt x="2448873" y="4617519"/>
                              <a:pt x="2467218" y="4615429"/>
                              <a:pt x="2478157" y="4625008"/>
                            </a:cubicBezTo>
                            <a:cubicBezTo>
                              <a:pt x="2490311" y="4634712"/>
                              <a:pt x="2489183" y="4659093"/>
                              <a:pt x="2504661" y="4664765"/>
                            </a:cubicBezTo>
                            <a:cubicBezTo>
                              <a:pt x="2533255" y="4679516"/>
                              <a:pt x="2560207" y="4671862"/>
                              <a:pt x="2584174" y="4678017"/>
                            </a:cubicBezTo>
                            <a:cubicBezTo>
                              <a:pt x="2599687" y="4681861"/>
                              <a:pt x="2612124" y="4687785"/>
                              <a:pt x="2623931" y="4691269"/>
                            </a:cubicBezTo>
                            <a:cubicBezTo>
                              <a:pt x="2636409" y="4702441"/>
                              <a:pt x="2650131" y="4711524"/>
                              <a:pt x="2663687" y="4717774"/>
                            </a:cubicBezTo>
                            <a:cubicBezTo>
                              <a:pt x="2693538" y="4728169"/>
                              <a:pt x="2732327" y="4734504"/>
                              <a:pt x="2769705" y="4744278"/>
                            </a:cubicBezTo>
                            <a:cubicBezTo>
                              <a:pt x="2861927" y="4765645"/>
                              <a:pt x="2819839" y="4758893"/>
                              <a:pt x="2915478" y="4770782"/>
                            </a:cubicBezTo>
                            <a:cubicBezTo>
                              <a:pt x="2969398" y="4814881"/>
                              <a:pt x="2930199" y="4791441"/>
                              <a:pt x="3048000" y="4810539"/>
                            </a:cubicBezTo>
                            <a:cubicBezTo>
                              <a:pt x="3270486" y="4843435"/>
                              <a:pt x="3008828" y="4829402"/>
                              <a:pt x="3260035" y="4837043"/>
                            </a:cubicBezTo>
                            <a:cubicBezTo>
                              <a:pt x="3328103" y="4868657"/>
                              <a:pt x="3287682" y="4847663"/>
                              <a:pt x="3392557" y="4863547"/>
                            </a:cubicBezTo>
                            <a:cubicBezTo>
                              <a:pt x="3478395" y="4875887"/>
                              <a:pt x="3454462" y="4871968"/>
                              <a:pt x="3525078" y="4890052"/>
                            </a:cubicBezTo>
                            <a:cubicBezTo>
                              <a:pt x="3705808" y="4901380"/>
                              <a:pt x="4022836" y="4876189"/>
                              <a:pt x="4386470" y="4876800"/>
                            </a:cubicBezTo>
                            <a:cubicBezTo>
                              <a:pt x="4402750" y="4876525"/>
                              <a:pt x="4421810" y="4868837"/>
                              <a:pt x="4439478" y="4863547"/>
                            </a:cubicBezTo>
                            <a:cubicBezTo>
                              <a:pt x="4457310" y="4859393"/>
                              <a:pt x="4483167" y="4856716"/>
                              <a:pt x="4505739" y="4850295"/>
                            </a:cubicBezTo>
                            <a:cubicBezTo>
                              <a:pt x="4520012" y="4840653"/>
                              <a:pt x="4538612" y="4831654"/>
                              <a:pt x="4558748" y="4823791"/>
                            </a:cubicBezTo>
                            <a:cubicBezTo>
                              <a:pt x="4575928" y="4816970"/>
                              <a:pt x="4594473" y="4818099"/>
                              <a:pt x="4611757" y="4810539"/>
                            </a:cubicBezTo>
                            <a:cubicBezTo>
                              <a:pt x="4632443" y="4804718"/>
                              <a:pt x="4645893" y="4783090"/>
                              <a:pt x="4664765" y="4770782"/>
                            </a:cubicBezTo>
                            <a:cubicBezTo>
                              <a:pt x="4683242" y="4761559"/>
                              <a:pt x="4699878" y="4762765"/>
                              <a:pt x="4717774" y="4757530"/>
                            </a:cubicBezTo>
                            <a:cubicBezTo>
                              <a:pt x="4785483" y="4750088"/>
                              <a:pt x="4831008" y="4733631"/>
                              <a:pt x="4890052" y="4717774"/>
                            </a:cubicBezTo>
                            <a:cubicBezTo>
                              <a:pt x="4901012" y="4714181"/>
                              <a:pt x="4918624" y="4710367"/>
                              <a:pt x="4929809" y="4704521"/>
                            </a:cubicBezTo>
                            <a:cubicBezTo>
                              <a:pt x="4949303" y="4697683"/>
                              <a:pt x="4965224" y="4684201"/>
                              <a:pt x="4982818" y="4678017"/>
                            </a:cubicBezTo>
                            <a:cubicBezTo>
                              <a:pt x="5000004" y="4671930"/>
                              <a:pt x="5018564" y="4669244"/>
                              <a:pt x="5035826" y="4664765"/>
                            </a:cubicBezTo>
                            <a:cubicBezTo>
                              <a:pt x="5076764" y="4650592"/>
                              <a:pt x="5110460" y="4632576"/>
                              <a:pt x="5141844" y="4611756"/>
                            </a:cubicBezTo>
                            <a:cubicBezTo>
                              <a:pt x="5155660" y="4602891"/>
                              <a:pt x="5167336" y="4590631"/>
                              <a:pt x="5181600" y="4585252"/>
                            </a:cubicBezTo>
                            <a:cubicBezTo>
                              <a:pt x="5244567" y="4557820"/>
                              <a:pt x="5223051" y="4588533"/>
                              <a:pt x="5274365" y="4558747"/>
                            </a:cubicBezTo>
                            <a:cubicBezTo>
                              <a:pt x="5297994" y="4547983"/>
                              <a:pt x="5354157" y="4500804"/>
                              <a:pt x="5367131" y="4492487"/>
                            </a:cubicBezTo>
                            <a:cubicBezTo>
                              <a:pt x="5379510" y="4481154"/>
                              <a:pt x="5391787" y="4471545"/>
                              <a:pt x="5406887" y="4465982"/>
                            </a:cubicBezTo>
                            <a:cubicBezTo>
                              <a:pt x="5425190" y="4458822"/>
                              <a:pt x="5443592" y="4455662"/>
                              <a:pt x="5459896" y="4452730"/>
                            </a:cubicBezTo>
                            <a:cubicBezTo>
                              <a:pt x="5472500" y="4444056"/>
                              <a:pt x="5486330" y="4436286"/>
                              <a:pt x="5499652" y="4426226"/>
                            </a:cubicBezTo>
                            <a:cubicBezTo>
                              <a:pt x="5526425" y="4397037"/>
                              <a:pt x="5544849" y="4360763"/>
                              <a:pt x="5579165" y="4346713"/>
                            </a:cubicBezTo>
                            <a:cubicBezTo>
                              <a:pt x="5596327" y="4341170"/>
                              <a:pt x="5615067" y="4337068"/>
                              <a:pt x="5618922" y="4333460"/>
                            </a:cubicBezTo>
                            <a:cubicBezTo>
                              <a:pt x="5630260" y="4319917"/>
                              <a:pt x="5643151" y="4302532"/>
                              <a:pt x="5658678" y="4293704"/>
                            </a:cubicBezTo>
                            <a:cubicBezTo>
                              <a:pt x="5668537" y="4287411"/>
                              <a:pt x="5684728" y="4288017"/>
                              <a:pt x="5698435" y="4280452"/>
                            </a:cubicBezTo>
                            <a:cubicBezTo>
                              <a:pt x="5728356" y="4270663"/>
                              <a:pt x="5754131" y="4244111"/>
                              <a:pt x="5777948" y="4227443"/>
                            </a:cubicBezTo>
                            <a:cubicBezTo>
                              <a:pt x="5792296" y="4217427"/>
                              <a:pt x="5808679" y="4211892"/>
                              <a:pt x="5817705" y="4200939"/>
                            </a:cubicBezTo>
                            <a:cubicBezTo>
                              <a:pt x="5855032" y="4165310"/>
                              <a:pt x="5836021" y="4181822"/>
                              <a:pt x="5883965" y="4147930"/>
                            </a:cubicBezTo>
                            <a:cubicBezTo>
                              <a:pt x="5887178" y="4134719"/>
                              <a:pt x="5888255" y="4118924"/>
                              <a:pt x="5897218" y="4108174"/>
                            </a:cubicBezTo>
                            <a:cubicBezTo>
                              <a:pt x="5907511" y="4095601"/>
                              <a:pt x="5925651" y="4090182"/>
                              <a:pt x="5936974" y="4081669"/>
                            </a:cubicBezTo>
                            <a:cubicBezTo>
                              <a:pt x="5951105" y="4071366"/>
                              <a:pt x="5956927" y="4054808"/>
                              <a:pt x="5963478" y="4041913"/>
                            </a:cubicBezTo>
                            <a:cubicBezTo>
                              <a:pt x="5967239" y="4027236"/>
                              <a:pt x="5973833" y="4007102"/>
                              <a:pt x="5976731" y="3988904"/>
                            </a:cubicBezTo>
                            <a:cubicBezTo>
                              <a:pt x="6003466" y="3769784"/>
                              <a:pt x="5986922" y="3910059"/>
                              <a:pt x="6003235" y="3803374"/>
                            </a:cubicBezTo>
                            <a:cubicBezTo>
                              <a:pt x="5990212" y="3721478"/>
                              <a:pt x="6002850" y="3652203"/>
                              <a:pt x="5989983" y="3578087"/>
                            </a:cubicBezTo>
                            <a:cubicBezTo>
                              <a:pt x="5989096" y="3564431"/>
                              <a:pt x="5974493" y="3556455"/>
                              <a:pt x="5963478" y="3551582"/>
                            </a:cubicBezTo>
                            <a:cubicBezTo>
                              <a:pt x="5948137" y="3539388"/>
                              <a:pt x="5925420" y="3534108"/>
                              <a:pt x="5910470" y="3525078"/>
                            </a:cubicBezTo>
                            <a:cubicBezTo>
                              <a:pt x="5834558" y="3480456"/>
                              <a:pt x="5906521" y="3508728"/>
                              <a:pt x="5830957" y="3485321"/>
                            </a:cubicBezTo>
                            <a:cubicBezTo>
                              <a:pt x="5824789" y="3472793"/>
                              <a:pt x="5817081" y="3457288"/>
                              <a:pt x="5804452" y="3445565"/>
                            </a:cubicBezTo>
                            <a:cubicBezTo>
                              <a:pt x="5793706" y="3438531"/>
                              <a:pt x="5778382" y="3437341"/>
                              <a:pt x="5764696" y="3432313"/>
                            </a:cubicBezTo>
                            <a:cubicBezTo>
                              <a:pt x="5748608" y="3426480"/>
                              <a:pt x="5736740" y="3412017"/>
                              <a:pt x="5724939" y="3405808"/>
                            </a:cubicBezTo>
                            <a:cubicBezTo>
                              <a:pt x="5701425" y="3396650"/>
                              <a:pt x="5672696" y="3388072"/>
                              <a:pt x="5645426" y="3379304"/>
                            </a:cubicBezTo>
                            <a:cubicBezTo>
                              <a:pt x="5645424" y="3379302"/>
                              <a:pt x="5565914" y="3352800"/>
                              <a:pt x="5565913" y="3352800"/>
                            </a:cubicBezTo>
                            <a:cubicBezTo>
                              <a:pt x="5553972" y="3354604"/>
                              <a:pt x="5551979" y="3353277"/>
                              <a:pt x="5539409" y="3352800"/>
                            </a:cubicBezTo>
                            <a:cubicBezTo>
                              <a:pt x="4430250" y="2663782"/>
                              <a:pt x="1319206" y="657458"/>
                              <a:pt x="543339" y="0"/>
                            </a:cubicBezTo>
                            <a:cubicBezTo>
                              <a:pt x="387746" y="117503"/>
                              <a:pt x="132717" y="437297"/>
                              <a:pt x="66261" y="503582"/>
                            </a:cubicBezTo>
                            <a:lnTo>
                              <a:pt x="66261" y="503582"/>
                            </a:lnTo>
                          </a:path>
                          <a:path w="6003235" h="4890052" stroke="0" extrusionOk="0">
                            <a:moveTo>
                              <a:pt x="0" y="424069"/>
                            </a:moveTo>
                            <a:cubicBezTo>
                              <a:pt x="803959" y="2148619"/>
                              <a:pt x="1034460" y="2566423"/>
                              <a:pt x="2107096" y="4293704"/>
                            </a:cubicBezTo>
                            <a:cubicBezTo>
                              <a:pt x="2132052" y="4334995"/>
                              <a:pt x="2133268" y="4374296"/>
                              <a:pt x="2160105" y="4412974"/>
                            </a:cubicBezTo>
                            <a:cubicBezTo>
                              <a:pt x="2165719" y="4428692"/>
                              <a:pt x="2172973" y="4445009"/>
                              <a:pt x="2186609" y="4452730"/>
                            </a:cubicBezTo>
                            <a:cubicBezTo>
                              <a:pt x="2210300" y="4467537"/>
                              <a:pt x="2266123" y="4479234"/>
                              <a:pt x="2266122" y="4479234"/>
                            </a:cubicBezTo>
                            <a:cubicBezTo>
                              <a:pt x="2275761" y="4492581"/>
                              <a:pt x="2286284" y="4503137"/>
                              <a:pt x="2292626" y="4518991"/>
                            </a:cubicBezTo>
                            <a:cubicBezTo>
                              <a:pt x="2297402" y="4531260"/>
                              <a:pt x="2294757" y="4550041"/>
                              <a:pt x="2305878" y="4558747"/>
                            </a:cubicBezTo>
                            <a:cubicBezTo>
                              <a:pt x="2312211" y="4565029"/>
                              <a:pt x="2398171" y="4585153"/>
                              <a:pt x="2398644" y="4585252"/>
                            </a:cubicBezTo>
                            <a:cubicBezTo>
                              <a:pt x="2414430" y="4595506"/>
                              <a:pt x="2426545" y="4605208"/>
                              <a:pt x="2438400" y="4611756"/>
                            </a:cubicBezTo>
                            <a:cubicBezTo>
                              <a:pt x="2449431" y="4617766"/>
                              <a:pt x="2468403" y="4617226"/>
                              <a:pt x="2478157" y="4625008"/>
                            </a:cubicBezTo>
                            <a:cubicBezTo>
                              <a:pt x="2490994" y="4635554"/>
                              <a:pt x="2490534" y="4658869"/>
                              <a:pt x="2504661" y="4664765"/>
                            </a:cubicBezTo>
                            <a:cubicBezTo>
                              <a:pt x="2530683" y="4679846"/>
                              <a:pt x="2559445" y="4674027"/>
                              <a:pt x="2584174" y="4678017"/>
                            </a:cubicBezTo>
                            <a:cubicBezTo>
                              <a:pt x="2598747" y="4680228"/>
                              <a:pt x="2610998" y="4685351"/>
                              <a:pt x="2623931" y="4691269"/>
                            </a:cubicBezTo>
                            <a:cubicBezTo>
                              <a:pt x="2634922" y="4700475"/>
                              <a:pt x="2646263" y="4710636"/>
                              <a:pt x="2663687" y="4717774"/>
                            </a:cubicBezTo>
                            <a:cubicBezTo>
                              <a:pt x="2690813" y="4729718"/>
                              <a:pt x="2733418" y="4735979"/>
                              <a:pt x="2769705" y="4744278"/>
                            </a:cubicBezTo>
                            <a:cubicBezTo>
                              <a:pt x="2862807" y="4756123"/>
                              <a:pt x="2809671" y="4756207"/>
                              <a:pt x="2915478" y="4770782"/>
                            </a:cubicBezTo>
                            <a:cubicBezTo>
                              <a:pt x="2964380" y="4828564"/>
                              <a:pt x="2932549" y="4797648"/>
                              <a:pt x="3048000" y="4810539"/>
                            </a:cubicBezTo>
                            <a:cubicBezTo>
                              <a:pt x="3235897" y="4864083"/>
                              <a:pt x="3062728" y="4797055"/>
                              <a:pt x="3260035" y="4837043"/>
                            </a:cubicBezTo>
                            <a:cubicBezTo>
                              <a:pt x="3328148" y="4867810"/>
                              <a:pt x="3278233" y="4846207"/>
                              <a:pt x="3392557" y="4863547"/>
                            </a:cubicBezTo>
                            <a:cubicBezTo>
                              <a:pt x="3479032" y="4880506"/>
                              <a:pt x="3451615" y="4874176"/>
                              <a:pt x="3525078" y="4890052"/>
                            </a:cubicBezTo>
                            <a:cubicBezTo>
                              <a:pt x="3667077" y="4871105"/>
                              <a:pt x="3967948" y="4943122"/>
                              <a:pt x="4386470" y="4876800"/>
                            </a:cubicBezTo>
                            <a:cubicBezTo>
                              <a:pt x="4407430" y="4878643"/>
                              <a:pt x="4421385" y="4868447"/>
                              <a:pt x="4439478" y="4863547"/>
                            </a:cubicBezTo>
                            <a:cubicBezTo>
                              <a:pt x="4459537" y="4862533"/>
                              <a:pt x="4481839" y="4852306"/>
                              <a:pt x="4505739" y="4850295"/>
                            </a:cubicBezTo>
                            <a:cubicBezTo>
                              <a:pt x="4524714" y="4841869"/>
                              <a:pt x="4540196" y="4829587"/>
                              <a:pt x="4558748" y="4823791"/>
                            </a:cubicBezTo>
                            <a:cubicBezTo>
                              <a:pt x="4576602" y="4817900"/>
                              <a:pt x="4592050" y="4819434"/>
                              <a:pt x="4611757" y="4810539"/>
                            </a:cubicBezTo>
                            <a:cubicBezTo>
                              <a:pt x="4631347" y="4801175"/>
                              <a:pt x="4644020" y="4777544"/>
                              <a:pt x="4664765" y="4770782"/>
                            </a:cubicBezTo>
                            <a:cubicBezTo>
                              <a:pt x="4683709" y="4760644"/>
                              <a:pt x="4701382" y="4759072"/>
                              <a:pt x="4717774" y="4757530"/>
                            </a:cubicBezTo>
                            <a:cubicBezTo>
                              <a:pt x="4779815" y="4743121"/>
                              <a:pt x="4828363" y="4736226"/>
                              <a:pt x="4890052" y="4717774"/>
                            </a:cubicBezTo>
                            <a:cubicBezTo>
                              <a:pt x="4902180" y="4713986"/>
                              <a:pt x="4917262" y="4710817"/>
                              <a:pt x="4929809" y="4704521"/>
                            </a:cubicBezTo>
                            <a:cubicBezTo>
                              <a:pt x="4949180" y="4696498"/>
                              <a:pt x="4963822" y="4686819"/>
                              <a:pt x="4982818" y="4678017"/>
                            </a:cubicBezTo>
                            <a:cubicBezTo>
                              <a:pt x="5002018" y="4672238"/>
                              <a:pt x="5017549" y="4667200"/>
                              <a:pt x="5035826" y="4664765"/>
                            </a:cubicBezTo>
                            <a:cubicBezTo>
                              <a:pt x="5075808" y="4647243"/>
                              <a:pt x="5109920" y="4634659"/>
                              <a:pt x="5141844" y="4611756"/>
                            </a:cubicBezTo>
                            <a:cubicBezTo>
                              <a:pt x="5155509" y="4603316"/>
                              <a:pt x="5167410" y="4592623"/>
                              <a:pt x="5181600" y="4585252"/>
                            </a:cubicBezTo>
                            <a:cubicBezTo>
                              <a:pt x="5243623" y="4562296"/>
                              <a:pt x="5220502" y="4581508"/>
                              <a:pt x="5274365" y="4558747"/>
                            </a:cubicBezTo>
                            <a:cubicBezTo>
                              <a:pt x="5294624" y="4548895"/>
                              <a:pt x="5355056" y="4502928"/>
                              <a:pt x="5367131" y="4492487"/>
                            </a:cubicBezTo>
                            <a:cubicBezTo>
                              <a:pt x="5380621" y="4482664"/>
                              <a:pt x="5391414" y="4470767"/>
                              <a:pt x="5406887" y="4465982"/>
                            </a:cubicBezTo>
                            <a:cubicBezTo>
                              <a:pt x="5421699" y="4459704"/>
                              <a:pt x="5442251" y="4457527"/>
                              <a:pt x="5459896" y="4452730"/>
                            </a:cubicBezTo>
                            <a:cubicBezTo>
                              <a:pt x="5471202" y="4441669"/>
                              <a:pt x="5487952" y="4436587"/>
                              <a:pt x="5499652" y="4426226"/>
                            </a:cubicBezTo>
                            <a:cubicBezTo>
                              <a:pt x="5530216" y="4404458"/>
                              <a:pt x="5550851" y="4359809"/>
                              <a:pt x="5579165" y="4346713"/>
                            </a:cubicBezTo>
                            <a:cubicBezTo>
                              <a:pt x="5591189" y="4343590"/>
                              <a:pt x="5614132" y="4334328"/>
                              <a:pt x="5618922" y="4333460"/>
                            </a:cubicBezTo>
                            <a:cubicBezTo>
                              <a:pt x="5632427" y="4317647"/>
                              <a:pt x="5643610" y="4302545"/>
                              <a:pt x="5658678" y="4293704"/>
                            </a:cubicBezTo>
                            <a:cubicBezTo>
                              <a:pt x="5668362" y="4286106"/>
                              <a:pt x="5687637" y="4285037"/>
                              <a:pt x="5698435" y="4280452"/>
                            </a:cubicBezTo>
                            <a:cubicBezTo>
                              <a:pt x="5728794" y="4263004"/>
                              <a:pt x="5753042" y="4244989"/>
                              <a:pt x="5777948" y="4227443"/>
                            </a:cubicBezTo>
                            <a:cubicBezTo>
                              <a:pt x="5791818" y="4216214"/>
                              <a:pt x="5807166" y="4209484"/>
                              <a:pt x="5817705" y="4200939"/>
                            </a:cubicBezTo>
                            <a:cubicBezTo>
                              <a:pt x="5855088" y="4165075"/>
                              <a:pt x="5830880" y="4178222"/>
                              <a:pt x="5883965" y="4147930"/>
                            </a:cubicBezTo>
                            <a:cubicBezTo>
                              <a:pt x="5889709" y="4135746"/>
                              <a:pt x="5886392" y="4119669"/>
                              <a:pt x="5897218" y="4108174"/>
                            </a:cubicBezTo>
                            <a:cubicBezTo>
                              <a:pt x="5906204" y="4096075"/>
                              <a:pt x="5925695" y="4092080"/>
                              <a:pt x="5936974" y="4081669"/>
                            </a:cubicBezTo>
                            <a:cubicBezTo>
                              <a:pt x="5946938" y="4070889"/>
                              <a:pt x="5954452" y="4058055"/>
                              <a:pt x="5963478" y="4041913"/>
                            </a:cubicBezTo>
                            <a:cubicBezTo>
                              <a:pt x="5967555" y="4023944"/>
                              <a:pt x="5977525" y="4007240"/>
                              <a:pt x="5976731" y="3988904"/>
                            </a:cubicBezTo>
                            <a:cubicBezTo>
                              <a:pt x="5993361" y="3776703"/>
                              <a:pt x="5963581" y="3928316"/>
                              <a:pt x="6003235" y="3803374"/>
                            </a:cubicBezTo>
                            <a:cubicBezTo>
                              <a:pt x="5993436" y="3722010"/>
                              <a:pt x="6002554" y="3641767"/>
                              <a:pt x="5989983" y="3578087"/>
                            </a:cubicBezTo>
                            <a:cubicBezTo>
                              <a:pt x="5986999" y="3567248"/>
                              <a:pt x="5973623" y="3559141"/>
                              <a:pt x="5963478" y="3551582"/>
                            </a:cubicBezTo>
                            <a:cubicBezTo>
                              <a:pt x="5943492" y="3541477"/>
                              <a:pt x="5928143" y="3536308"/>
                              <a:pt x="5910470" y="3525078"/>
                            </a:cubicBezTo>
                            <a:cubicBezTo>
                              <a:pt x="5827730" y="3482098"/>
                              <a:pt x="5903774" y="3507704"/>
                              <a:pt x="5830957" y="3485321"/>
                            </a:cubicBezTo>
                            <a:cubicBezTo>
                              <a:pt x="5822568" y="3471215"/>
                              <a:pt x="5818546" y="3453790"/>
                              <a:pt x="5804452" y="3445565"/>
                            </a:cubicBezTo>
                            <a:cubicBezTo>
                              <a:pt x="5794198" y="3436388"/>
                              <a:pt x="5778768" y="3437225"/>
                              <a:pt x="5764696" y="3432313"/>
                            </a:cubicBezTo>
                            <a:cubicBezTo>
                              <a:pt x="5750895" y="3427700"/>
                              <a:pt x="5741763" y="3410153"/>
                              <a:pt x="5724939" y="3405808"/>
                            </a:cubicBezTo>
                            <a:cubicBezTo>
                              <a:pt x="5702923" y="3394677"/>
                              <a:pt x="5671727" y="3385626"/>
                              <a:pt x="5645426" y="3379304"/>
                            </a:cubicBezTo>
                            <a:cubicBezTo>
                              <a:pt x="5645423" y="3379303"/>
                              <a:pt x="5565915" y="3352801"/>
                              <a:pt x="5565913" y="3352800"/>
                            </a:cubicBezTo>
                            <a:cubicBezTo>
                              <a:pt x="5556806" y="3354561"/>
                              <a:pt x="5552322" y="3354432"/>
                              <a:pt x="5539409" y="3352800"/>
                            </a:cubicBezTo>
                            <a:cubicBezTo>
                              <a:pt x="4127353" y="2277078"/>
                              <a:pt x="2953875" y="1415595"/>
                              <a:pt x="543339" y="0"/>
                            </a:cubicBezTo>
                            <a:cubicBezTo>
                              <a:pt x="351247" y="181024"/>
                              <a:pt x="127672" y="417240"/>
                              <a:pt x="66261" y="503582"/>
                            </a:cubicBezTo>
                            <a:lnTo>
                              <a:pt x="66261" y="503582"/>
                            </a:lnTo>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81">
              <a:extLst>
                <a:ext uri="{FF2B5EF4-FFF2-40B4-BE49-F238E27FC236}">
                  <a16:creationId xmlns:a16="http://schemas.microsoft.com/office/drawing/2014/main" id="{C7B65B17-AE0D-4BB6-BAE7-1D52953689F6}"/>
                </a:ext>
              </a:extLst>
            </p:cNvPr>
            <p:cNvGrpSpPr/>
            <p:nvPr/>
          </p:nvGrpSpPr>
          <p:grpSpPr>
            <a:xfrm>
              <a:off x="212455" y="4248495"/>
              <a:ext cx="1652257" cy="720898"/>
              <a:chOff x="5044542" y="1855633"/>
              <a:chExt cx="4944629" cy="2157396"/>
            </a:xfrm>
          </p:grpSpPr>
          <p:sp>
            <p:nvSpPr>
              <p:cNvPr id="88" name="Oval 87">
                <a:extLst>
                  <a:ext uri="{FF2B5EF4-FFF2-40B4-BE49-F238E27FC236}">
                    <a16:creationId xmlns:a16="http://schemas.microsoft.com/office/drawing/2014/main" id="{DFED54CE-2EB8-4136-83B3-9A33D40162F2}"/>
                  </a:ext>
                </a:extLst>
              </p:cNvPr>
              <p:cNvSpPr/>
              <p:nvPr/>
            </p:nvSpPr>
            <p:spPr>
              <a:xfrm>
                <a:off x="6804694" y="2785351"/>
                <a:ext cx="3184477" cy="1227678"/>
              </a:xfrm>
              <a:prstGeom prst="ellipse">
                <a:avLst/>
              </a:prstGeom>
              <a:noFill/>
              <a:ln w="25400">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3" name="Picture 82" descr="A picture containing shape&#10;&#10;Description automatically generated">
                <a:extLst>
                  <a:ext uri="{FF2B5EF4-FFF2-40B4-BE49-F238E27FC236}">
                    <a16:creationId xmlns:a16="http://schemas.microsoft.com/office/drawing/2014/main" id="{9B5ED05A-BCA9-4686-8F73-2D2D73D7D619}"/>
                  </a:ext>
                </a:extLst>
              </p:cNvPr>
              <p:cNvPicPr>
                <a:picLocks noChangeAspect="1"/>
              </p:cNvPicPr>
              <p:nvPr/>
            </p:nvPicPr>
            <p:blipFill rotWithShape="1">
              <a:blip r:embed="rId3">
                <a:lum bright="70000" contrast="-70000"/>
              </a:blip>
              <a:srcRect l="32963" r="31296" b="14815"/>
              <a:stretch/>
            </p:blipFill>
            <p:spPr>
              <a:xfrm>
                <a:off x="8081874" y="1868280"/>
                <a:ext cx="540017" cy="1287087"/>
              </a:xfrm>
              <a:prstGeom prst="rect">
                <a:avLst/>
              </a:prstGeom>
            </p:spPr>
          </p:pic>
          <p:pic>
            <p:nvPicPr>
              <p:cNvPr id="84" name="Picture 83" descr="A picture containing shape&#10;&#10;Description automatically generated">
                <a:extLst>
                  <a:ext uri="{FF2B5EF4-FFF2-40B4-BE49-F238E27FC236}">
                    <a16:creationId xmlns:a16="http://schemas.microsoft.com/office/drawing/2014/main" id="{053D7232-C124-4DAF-93D4-C07D125112B8}"/>
                  </a:ext>
                </a:extLst>
              </p:cNvPr>
              <p:cNvPicPr>
                <a:picLocks noChangeAspect="1"/>
              </p:cNvPicPr>
              <p:nvPr/>
            </p:nvPicPr>
            <p:blipFill rotWithShape="1">
              <a:blip r:embed="rId3">
                <a:lum bright="70000" contrast="-70000"/>
              </a:blip>
              <a:srcRect l="32963" r="31296" b="14815"/>
              <a:stretch/>
            </p:blipFill>
            <p:spPr>
              <a:xfrm>
                <a:off x="7647174" y="1982973"/>
                <a:ext cx="621390" cy="1481032"/>
              </a:xfrm>
              <a:prstGeom prst="rect">
                <a:avLst/>
              </a:prstGeom>
            </p:spPr>
          </p:pic>
          <p:sp>
            <p:nvSpPr>
              <p:cNvPr id="85" name="Oval 84">
                <a:extLst>
                  <a:ext uri="{FF2B5EF4-FFF2-40B4-BE49-F238E27FC236}">
                    <a16:creationId xmlns:a16="http://schemas.microsoft.com/office/drawing/2014/main" id="{8106F448-0CA1-4468-98ED-9B6B1784BABB}"/>
                  </a:ext>
                </a:extLst>
              </p:cNvPr>
              <p:cNvSpPr/>
              <p:nvPr/>
            </p:nvSpPr>
            <p:spPr>
              <a:xfrm>
                <a:off x="5044542" y="1855633"/>
                <a:ext cx="1705700" cy="773720"/>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6" name="Picture 85" descr="A picture containing shape&#10;&#10;Description automatically generated">
                <a:extLst>
                  <a:ext uri="{FF2B5EF4-FFF2-40B4-BE49-F238E27FC236}">
                    <a16:creationId xmlns:a16="http://schemas.microsoft.com/office/drawing/2014/main" id="{C6559B4A-26BC-40B1-BC2A-0D179FF3F371}"/>
                  </a:ext>
                </a:extLst>
              </p:cNvPr>
              <p:cNvPicPr>
                <a:picLocks noChangeAspect="1"/>
              </p:cNvPicPr>
              <p:nvPr/>
            </p:nvPicPr>
            <p:blipFill rotWithShape="1">
              <a:blip r:embed="rId3">
                <a:lum bright="70000" contrast="-70000"/>
              </a:blip>
              <a:srcRect l="32963" r="31296" b="14815"/>
              <a:stretch/>
            </p:blipFill>
            <p:spPr>
              <a:xfrm>
                <a:off x="8505283" y="2132456"/>
                <a:ext cx="695365" cy="1657345"/>
              </a:xfrm>
              <a:prstGeom prst="rect">
                <a:avLst/>
              </a:prstGeom>
            </p:spPr>
          </p:pic>
        </p:grpSp>
        <p:pic>
          <p:nvPicPr>
            <p:cNvPr id="15" name="Picture 14" descr="A picture containing shape&#10;&#10;Description automatically generated">
              <a:extLst>
                <a:ext uri="{FF2B5EF4-FFF2-40B4-BE49-F238E27FC236}">
                  <a16:creationId xmlns:a16="http://schemas.microsoft.com/office/drawing/2014/main" id="{C042BF09-374A-452E-9BDA-C129196FD96B}"/>
                </a:ext>
              </a:extLst>
            </p:cNvPr>
            <p:cNvPicPr>
              <a:picLocks noChangeAspect="1"/>
            </p:cNvPicPr>
            <p:nvPr/>
          </p:nvPicPr>
          <p:blipFill rotWithShape="1">
            <a:blip r:embed="rId3"/>
            <a:srcRect l="32963" r="31296" b="14815"/>
            <a:stretch/>
          </p:blipFill>
          <p:spPr>
            <a:xfrm>
              <a:off x="436618" y="3826447"/>
              <a:ext cx="232358" cy="553805"/>
            </a:xfrm>
            <a:prstGeom prst="rect">
              <a:avLst/>
            </a:prstGeom>
          </p:spPr>
        </p:pic>
        <p:pic>
          <p:nvPicPr>
            <p:cNvPr id="89" name="Picture 88" descr="A picture containing shape&#10;&#10;Description automatically generated">
              <a:extLst>
                <a:ext uri="{FF2B5EF4-FFF2-40B4-BE49-F238E27FC236}">
                  <a16:creationId xmlns:a16="http://schemas.microsoft.com/office/drawing/2014/main" id="{A7A6B43A-AE72-4B78-8394-FCF2D7BB6CEA}"/>
                </a:ext>
              </a:extLst>
            </p:cNvPr>
            <p:cNvPicPr>
              <a:picLocks noChangeAspect="1"/>
            </p:cNvPicPr>
            <p:nvPr/>
          </p:nvPicPr>
          <p:blipFill rotWithShape="1">
            <a:blip r:embed="rId3"/>
            <a:srcRect l="32963" r="31296" b="14815"/>
            <a:stretch/>
          </p:blipFill>
          <p:spPr>
            <a:xfrm>
              <a:off x="260389" y="3905943"/>
              <a:ext cx="232358" cy="553805"/>
            </a:xfrm>
            <a:prstGeom prst="rect">
              <a:avLst/>
            </a:prstGeom>
          </p:spPr>
        </p:pic>
      </p:grpSp>
      <p:sp>
        <p:nvSpPr>
          <p:cNvPr id="90" name="TextBox 89">
            <a:extLst>
              <a:ext uri="{FF2B5EF4-FFF2-40B4-BE49-F238E27FC236}">
                <a16:creationId xmlns:a16="http://schemas.microsoft.com/office/drawing/2014/main" id="{8B733BF2-FFA8-48AC-856B-581D52FDD5D1}"/>
              </a:ext>
            </a:extLst>
          </p:cNvPr>
          <p:cNvSpPr txBox="1"/>
          <p:nvPr/>
        </p:nvSpPr>
        <p:spPr>
          <a:xfrm>
            <a:off x="2103068" y="5004465"/>
            <a:ext cx="7783882" cy="523220"/>
          </a:xfrm>
          <a:prstGeom prst="rect">
            <a:avLst/>
          </a:prstGeom>
          <a:noFill/>
        </p:spPr>
        <p:txBody>
          <a:bodyPr wrap="square" rtlCol="0">
            <a:spAutoFit/>
          </a:bodyPr>
          <a:lstStyle/>
          <a:p>
            <a:pPr marL="228600" indent="-228600">
              <a:tabLst>
                <a:tab pos="4397375" algn="l"/>
              </a:tabLst>
            </a:pPr>
            <a:r>
              <a:rPr lang="en-US" sz="2800" dirty="0">
                <a:latin typeface="Gill Sans MT" panose="020B0502020104020203" pitchFamily="34" charset="0"/>
              </a:rPr>
              <a:t>How to communicate structural construals?</a:t>
            </a:r>
          </a:p>
        </p:txBody>
      </p:sp>
      <p:sp>
        <p:nvSpPr>
          <p:cNvPr id="19" name="Speech Bubble: Oval 18">
            <a:extLst>
              <a:ext uri="{FF2B5EF4-FFF2-40B4-BE49-F238E27FC236}">
                <a16:creationId xmlns:a16="http://schemas.microsoft.com/office/drawing/2014/main" id="{1396784B-3FB3-4639-9E2A-5FA91B248F62}"/>
              </a:ext>
            </a:extLst>
          </p:cNvPr>
          <p:cNvSpPr/>
          <p:nvPr/>
        </p:nvSpPr>
        <p:spPr>
          <a:xfrm>
            <a:off x="1159857" y="4912117"/>
            <a:ext cx="842962" cy="625919"/>
          </a:xfrm>
          <a:prstGeom prst="wedgeEllipse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icture containing shape&#10;&#10;Description automatically generated">
            <a:extLst>
              <a:ext uri="{FF2B5EF4-FFF2-40B4-BE49-F238E27FC236}">
                <a16:creationId xmlns:a16="http://schemas.microsoft.com/office/drawing/2014/main" id="{987E73CB-6ABA-4DAD-B2AC-B735B6700732}"/>
              </a:ext>
            </a:extLst>
          </p:cNvPr>
          <p:cNvPicPr>
            <a:picLocks noChangeAspect="1"/>
          </p:cNvPicPr>
          <p:nvPr/>
        </p:nvPicPr>
        <p:blipFill rotWithShape="1">
          <a:blip r:embed="rId5"/>
          <a:srcRect b="13095"/>
          <a:stretch/>
        </p:blipFill>
        <p:spPr>
          <a:xfrm>
            <a:off x="1252329" y="4911206"/>
            <a:ext cx="644505" cy="560105"/>
          </a:xfrm>
          <a:prstGeom prst="rect">
            <a:avLst/>
          </a:prstGeom>
        </p:spPr>
      </p:pic>
      <p:sp>
        <p:nvSpPr>
          <p:cNvPr id="92" name="TextBox 91">
            <a:extLst>
              <a:ext uri="{FF2B5EF4-FFF2-40B4-BE49-F238E27FC236}">
                <a16:creationId xmlns:a16="http://schemas.microsoft.com/office/drawing/2014/main" id="{485ADD6F-8A8F-489E-9D29-CBD828259D54}"/>
              </a:ext>
            </a:extLst>
          </p:cNvPr>
          <p:cNvSpPr txBox="1"/>
          <p:nvPr/>
        </p:nvSpPr>
        <p:spPr>
          <a:xfrm>
            <a:off x="10657924" y="5961487"/>
            <a:ext cx="992300" cy="646331"/>
          </a:xfrm>
          <a:prstGeom prst="rect">
            <a:avLst/>
          </a:prstGeom>
          <a:noFill/>
        </p:spPr>
        <p:txBody>
          <a:bodyPr wrap="square" rtlCol="0">
            <a:spAutoFit/>
          </a:bodyPr>
          <a:lstStyle/>
          <a:p>
            <a:pPr marL="228600" indent="-228600">
              <a:tabLst>
                <a:tab pos="4397375" algn="l"/>
              </a:tabLst>
            </a:pPr>
            <a:r>
              <a:rPr lang="en-US" sz="3600" b="1" dirty="0">
                <a:solidFill>
                  <a:srgbClr val="00B050"/>
                </a:solidFill>
                <a:latin typeface="Gill Sans MT" panose="020B0502020104020203" pitchFamily="34" charset="0"/>
              </a:rPr>
              <a:t>+</a:t>
            </a:r>
            <a:r>
              <a:rPr lang="en-US" sz="3600" b="1" dirty="0">
                <a:latin typeface="Gill Sans MT" panose="020B0502020104020203" pitchFamily="34" charset="0"/>
              </a:rPr>
              <a:t>/</a:t>
            </a:r>
            <a:r>
              <a:rPr lang="en-US" sz="3600" b="1" dirty="0">
                <a:solidFill>
                  <a:srgbClr val="C00000"/>
                </a:solidFill>
                <a:latin typeface="Gill Sans MT" panose="020B0502020104020203" pitchFamily="34" charset="0"/>
              </a:rPr>
              <a:t>-</a:t>
            </a:r>
          </a:p>
        </p:txBody>
      </p:sp>
    </p:spTree>
    <p:extLst>
      <p:ext uri="{BB962C8B-B14F-4D97-AF65-F5344CB8AC3E}">
        <p14:creationId xmlns:p14="http://schemas.microsoft.com/office/powerpoint/2010/main" val="99764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p:bldP spid="45" grpId="0" uiExpand="1" build="p"/>
      <p:bldP spid="72" grpId="0" uiExpand="1" build="p"/>
      <p:bldP spid="74" grpId="0" uiExpand="1" build="p"/>
      <p:bldP spid="75" grpId="0" uiExpand="1" build="p"/>
      <p:bldP spid="90" grpId="0" uiExpand="1" build="p"/>
      <p:bldP spid="92"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29B286B2-1EE0-484F-B444-1F58BD294A68}"/>
              </a:ext>
            </a:extLst>
          </p:cNvPr>
          <p:cNvSpPr/>
          <p:nvPr/>
        </p:nvSpPr>
        <p:spPr>
          <a:xfrm>
            <a:off x="8172450" y="218989"/>
            <a:ext cx="3314700" cy="26057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latin typeface="Gill Sans Nova" panose="020B0602020104020203" pitchFamily="34" charset="0"/>
              </a:rPr>
              <a:t>Thanks!</a:t>
            </a:r>
          </a:p>
        </p:txBody>
      </p:sp>
      <p:sp>
        <p:nvSpPr>
          <p:cNvPr id="7" name="Title 3">
            <a:extLst>
              <a:ext uri="{FF2B5EF4-FFF2-40B4-BE49-F238E27FC236}">
                <a16:creationId xmlns:a16="http://schemas.microsoft.com/office/drawing/2014/main" id="{F1D6FCDC-CDA7-469C-AE7F-1A76D9F20E37}"/>
              </a:ext>
            </a:extLst>
          </p:cNvPr>
          <p:cNvSpPr txBox="1">
            <a:spLocks/>
          </p:cNvSpPr>
          <p:nvPr/>
        </p:nvSpPr>
        <p:spPr>
          <a:xfrm>
            <a:off x="1151153" y="1055447"/>
            <a:ext cx="2065035" cy="165819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r>
              <a:rPr lang="en-US" sz="4400" dirty="0">
                <a:solidFill>
                  <a:schemeClr val="bg1"/>
                </a:solidFill>
                <a:latin typeface="Gill Sans Nova" panose="020B0602020104020203" pitchFamily="34" charset="0"/>
              </a:rPr>
              <a:t>Thanks!</a:t>
            </a:r>
          </a:p>
        </p:txBody>
      </p:sp>
      <p:sp>
        <p:nvSpPr>
          <p:cNvPr id="16" name="Rectangle 15">
            <a:extLst>
              <a:ext uri="{FF2B5EF4-FFF2-40B4-BE49-F238E27FC236}">
                <a16:creationId xmlns:a16="http://schemas.microsoft.com/office/drawing/2014/main" id="{274CF297-6D8F-43F4-8EBF-277144EB8E12}"/>
              </a:ext>
            </a:extLst>
          </p:cNvPr>
          <p:cNvSpPr/>
          <p:nvPr/>
        </p:nvSpPr>
        <p:spPr>
          <a:xfrm>
            <a:off x="6454609" y="4122344"/>
            <a:ext cx="5911662" cy="954107"/>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github.com/</a:t>
            </a:r>
            <a:r>
              <a:rPr lang="en-US" sz="2800" dirty="0" err="1">
                <a:latin typeface="Gill Sans Nova" panose="020B0602020104020203" pitchFamily="34" charset="0"/>
                <a:ea typeface="Cambria" panose="02040503050406030204" pitchFamily="18" charset="0"/>
                <a:cs typeface="Helvetica" panose="020B0604020202020204" pitchFamily="34" charset="0"/>
                <a:hlinkClick r:id="rId3"/>
              </a:rPr>
              <a:t>mariannazhang</a:t>
            </a: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a:t>
            </a:r>
            <a:br>
              <a:rPr lang="en-US" sz="2800" dirty="0">
                <a:latin typeface="Gill Sans Nova" panose="020B0602020104020203" pitchFamily="34" charset="0"/>
                <a:ea typeface="Cambria" panose="02040503050406030204" pitchFamily="18" charset="0"/>
                <a:cs typeface="Helvetica" panose="020B0604020202020204" pitchFamily="34" charset="0"/>
                <a:hlinkClick r:id="rId3"/>
              </a:rPr>
            </a:br>
            <a:r>
              <a:rPr lang="en-US" sz="2800" dirty="0">
                <a:latin typeface="Gill Sans Nova" panose="020B0602020104020203" pitchFamily="34" charset="0"/>
                <a:ea typeface="Cambria" panose="02040503050406030204" pitchFamily="18" charset="0"/>
                <a:cs typeface="Helvetica" panose="020B0604020202020204" pitchFamily="34" charset="0"/>
                <a:hlinkClick r:id="rId3"/>
              </a:rPr>
              <a:t>structural-consequences</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2054" name="Picture 6" descr="Image result for github logo">
            <a:extLst>
              <a:ext uri="{FF2B5EF4-FFF2-40B4-BE49-F238E27FC236}">
                <a16:creationId xmlns:a16="http://schemas.microsoft.com/office/drawing/2014/main" id="{AD834F1F-0FAF-4ED9-B357-EB2BB9E31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5619" y="4131590"/>
            <a:ext cx="954107" cy="95410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96F9780-BFFC-4B53-90CA-5E8FA041885F}"/>
              </a:ext>
            </a:extLst>
          </p:cNvPr>
          <p:cNvSpPr/>
          <p:nvPr/>
        </p:nvSpPr>
        <p:spPr>
          <a:xfrm>
            <a:off x="6419726" y="3548955"/>
            <a:ext cx="5093446" cy="523220"/>
          </a:xfrm>
          <a:prstGeom prst="rect">
            <a:avLst/>
          </a:prstGeom>
        </p:spPr>
        <p:txBody>
          <a:bodyPr wrap="none">
            <a:spAutoFit/>
          </a:bodyPr>
          <a:lstStyle/>
          <a:p>
            <a:pPr lvl="0"/>
            <a:r>
              <a:rPr lang="en-US" sz="2800" dirty="0">
                <a:solidFill>
                  <a:prstClr val="black"/>
                </a:solidFill>
                <a:latin typeface="Gill Sans Nova" panose="020B0602020104020203" pitchFamily="34" charset="0"/>
              </a:rPr>
              <a:t>Adult pilot participants on MTurk</a:t>
            </a:r>
          </a:p>
        </p:txBody>
      </p:sp>
      <p:sp>
        <p:nvSpPr>
          <p:cNvPr id="18" name="Rectangle 17">
            <a:extLst>
              <a:ext uri="{FF2B5EF4-FFF2-40B4-BE49-F238E27FC236}">
                <a16:creationId xmlns:a16="http://schemas.microsoft.com/office/drawing/2014/main" id="{D19E1930-25DD-4BAD-BA81-E5C7BB768387}"/>
              </a:ext>
            </a:extLst>
          </p:cNvPr>
          <p:cNvSpPr/>
          <p:nvPr/>
        </p:nvSpPr>
        <p:spPr>
          <a:xfrm>
            <a:off x="6454609" y="5148804"/>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5"/>
              </a:rPr>
              <a:t>osf.io/hz76n</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pic>
        <p:nvPicPr>
          <p:cNvPr id="19" name="Picture 6">
            <a:extLst>
              <a:ext uri="{FF2B5EF4-FFF2-40B4-BE49-F238E27FC236}">
                <a16:creationId xmlns:a16="http://schemas.microsoft.com/office/drawing/2014/main" id="{FA5C69CA-07D0-47BB-96F1-4E23AB19F473}"/>
              </a:ext>
            </a:extLst>
          </p:cNvPr>
          <p:cNvPicPr>
            <a:picLocks noChangeAspect="1" noChangeArrowheads="1"/>
          </p:cNvPicPr>
          <p:nvPr/>
        </p:nvPicPr>
        <p:blipFill>
          <a:blip r:embed="rId6"/>
          <a:srcRect/>
          <a:stretch/>
        </p:blipFill>
        <p:spPr bwMode="auto">
          <a:xfrm>
            <a:off x="5465619" y="5009008"/>
            <a:ext cx="954107" cy="95410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picture containing shape&#10;&#10;Description automatically generated">
            <a:extLst>
              <a:ext uri="{FF2B5EF4-FFF2-40B4-BE49-F238E27FC236}">
                <a16:creationId xmlns:a16="http://schemas.microsoft.com/office/drawing/2014/main" id="{B87256FB-98FC-4A6C-A902-73EAA4569973}"/>
              </a:ext>
            </a:extLst>
          </p:cNvPr>
          <p:cNvPicPr>
            <a:picLocks noChangeAspect="1"/>
          </p:cNvPicPr>
          <p:nvPr/>
        </p:nvPicPr>
        <p:blipFill rotWithShape="1">
          <a:blip r:embed="rId7"/>
          <a:srcRect l="32963" r="31614" b="55268"/>
          <a:stretch/>
        </p:blipFill>
        <p:spPr>
          <a:xfrm flipH="1">
            <a:off x="5700712" y="5888949"/>
            <a:ext cx="414338" cy="523221"/>
          </a:xfrm>
          <a:prstGeom prst="rect">
            <a:avLst/>
          </a:prstGeom>
        </p:spPr>
      </p:pic>
      <p:sp>
        <p:nvSpPr>
          <p:cNvPr id="21" name="Rectangle 20">
            <a:extLst>
              <a:ext uri="{FF2B5EF4-FFF2-40B4-BE49-F238E27FC236}">
                <a16:creationId xmlns:a16="http://schemas.microsoft.com/office/drawing/2014/main" id="{1139114A-7AAD-4DD6-B588-DD4103C13C4E}"/>
              </a:ext>
            </a:extLst>
          </p:cNvPr>
          <p:cNvSpPr/>
          <p:nvPr/>
        </p:nvSpPr>
        <p:spPr>
          <a:xfrm>
            <a:off x="6454609" y="5937667"/>
            <a:ext cx="5911662" cy="523220"/>
          </a:xfrm>
          <a:prstGeom prst="rect">
            <a:avLst/>
          </a:prstGeom>
        </p:spPr>
        <p:txBody>
          <a:bodyPr wrap="square">
            <a:spAutoFit/>
          </a:bodyPr>
          <a:lstStyle/>
          <a:p>
            <a:pPr marL="231775" indent="-231775"/>
            <a:r>
              <a:rPr lang="en-US" sz="2800" dirty="0">
                <a:latin typeface="Gill Sans Nova" panose="020B0602020104020203" pitchFamily="34" charset="0"/>
                <a:ea typeface="Cambria" panose="02040503050406030204" pitchFamily="18" charset="0"/>
                <a:cs typeface="Helvetica" panose="020B0604020202020204" pitchFamily="34" charset="0"/>
                <a:hlinkClick r:id="rId8"/>
              </a:rPr>
              <a:t>mariannazhang.github.io</a:t>
            </a:r>
            <a:endParaRPr lang="en-US" sz="2800" dirty="0">
              <a:latin typeface="Gill Sans Nova" panose="020B0602020104020203" pitchFamily="34" charset="0"/>
              <a:ea typeface="Cambria" panose="02040503050406030204" pitchFamily="18" charset="0"/>
              <a:cs typeface="Helvetica" panose="020B0604020202020204" pitchFamily="34" charset="0"/>
            </a:endParaRPr>
          </a:p>
        </p:txBody>
      </p:sp>
      <p:sp>
        <p:nvSpPr>
          <p:cNvPr id="22" name="Rectangle 21">
            <a:extLst>
              <a:ext uri="{FF2B5EF4-FFF2-40B4-BE49-F238E27FC236}">
                <a16:creationId xmlns:a16="http://schemas.microsoft.com/office/drawing/2014/main" id="{6335414C-C3A1-45F8-B3A8-8DA93457CA74}"/>
              </a:ext>
            </a:extLst>
          </p:cNvPr>
          <p:cNvSpPr/>
          <p:nvPr/>
        </p:nvSpPr>
        <p:spPr>
          <a:xfrm>
            <a:off x="318807" y="3785733"/>
            <a:ext cx="4070345" cy="2677656"/>
          </a:xfrm>
          <a:prstGeom prst="rect">
            <a:avLst/>
          </a:prstGeom>
        </p:spPr>
        <p:txBody>
          <a:bodyPr wrap="none">
            <a:spAutoFit/>
          </a:bodyPr>
          <a:lstStyle/>
          <a:p>
            <a:pPr lvl="0"/>
            <a:r>
              <a:rPr lang="en-US" sz="2800" b="1" dirty="0">
                <a:solidFill>
                  <a:prstClr val="black"/>
                </a:solidFill>
                <a:latin typeface="Gill Sans Nova" panose="020B0602020104020203" pitchFamily="34" charset="0"/>
              </a:rPr>
              <a:t>Markman lab meetings</a:t>
            </a:r>
          </a:p>
          <a:p>
            <a:pPr lvl="0"/>
            <a:r>
              <a:rPr lang="en-US" sz="2800" dirty="0">
                <a:solidFill>
                  <a:prstClr val="black"/>
                </a:solidFill>
                <a:latin typeface="Gill Sans Nova" panose="020B0602020104020203" pitchFamily="34" charset="0"/>
              </a:rPr>
              <a:t>Thurs 9-10:30am Pacific</a:t>
            </a:r>
          </a:p>
          <a:p>
            <a:pPr lvl="0"/>
            <a:r>
              <a:rPr lang="en-US" sz="2800" dirty="0">
                <a:solidFill>
                  <a:prstClr val="black"/>
                </a:solidFill>
                <a:latin typeface="Gill Sans Nova" panose="020B0602020104020203" pitchFamily="34" charset="0"/>
              </a:rPr>
              <a:t>on Zoom</a:t>
            </a:r>
          </a:p>
          <a:p>
            <a:pPr lvl="0"/>
            <a:r>
              <a:rPr lang="en-US" sz="2800" dirty="0">
                <a:solidFill>
                  <a:prstClr val="black"/>
                </a:solidFill>
                <a:latin typeface="Gill Sans Nova" panose="020B0602020104020203" pitchFamily="34" charset="0"/>
              </a:rPr>
              <a:t>Email me!</a:t>
            </a:r>
          </a:p>
          <a:p>
            <a:pPr lvl="0"/>
            <a:endParaRPr lang="en-US" sz="2800" u="sng" dirty="0">
              <a:solidFill>
                <a:prstClr val="black"/>
              </a:solidFill>
              <a:latin typeface="Gill Sans Nova" panose="020B0602020104020203" pitchFamily="34" charset="0"/>
            </a:endParaRPr>
          </a:p>
          <a:p>
            <a:pPr lvl="0"/>
            <a:r>
              <a:rPr lang="en-US" sz="2800" u="sng" dirty="0">
                <a:solidFill>
                  <a:prstClr val="black"/>
                </a:solidFill>
                <a:latin typeface="Gill Sans Nova" panose="020B0602020104020203" pitchFamily="34" charset="0"/>
                <a:hlinkClick r:id="rId9"/>
              </a:rPr>
              <a:t>markmanlab.stanford.edu</a:t>
            </a:r>
            <a:endParaRPr lang="en-US" sz="2800" u="sng" dirty="0">
              <a:solidFill>
                <a:prstClr val="black"/>
              </a:solidFill>
              <a:latin typeface="Gill Sans Nova" panose="020B0602020104020203" pitchFamily="34" charset="0"/>
            </a:endParaRPr>
          </a:p>
        </p:txBody>
      </p:sp>
      <p:pic>
        <p:nvPicPr>
          <p:cNvPr id="6" name="Picture 5" descr="A group of people posing for a photo&#10;&#10;Description automatically generated">
            <a:extLst>
              <a:ext uri="{FF2B5EF4-FFF2-40B4-BE49-F238E27FC236}">
                <a16:creationId xmlns:a16="http://schemas.microsoft.com/office/drawing/2014/main" id="{71C5C4FA-FC80-4CAF-9F09-A40C0BE990FC}"/>
              </a:ext>
            </a:extLst>
          </p:cNvPr>
          <p:cNvPicPr>
            <a:picLocks noChangeAspect="1"/>
          </p:cNvPicPr>
          <p:nvPr/>
        </p:nvPicPr>
        <p:blipFill>
          <a:blip r:embed="rId10"/>
          <a:stretch>
            <a:fillRect/>
          </a:stretch>
        </p:blipFill>
        <p:spPr>
          <a:xfrm>
            <a:off x="295014" y="298309"/>
            <a:ext cx="6405823" cy="3010737"/>
          </a:xfrm>
          <a:prstGeom prst="rect">
            <a:avLst/>
          </a:prstGeom>
        </p:spPr>
      </p:pic>
    </p:spTree>
    <p:extLst>
      <p:ext uri="{BB962C8B-B14F-4D97-AF65-F5344CB8AC3E}">
        <p14:creationId xmlns:p14="http://schemas.microsoft.com/office/powerpoint/2010/main" val="1934153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ysDot"/>
            <a:tailEnd type="non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chance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4647358" y="4567889"/>
            <a:ext cx="1448641" cy="851961"/>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Gill Sans Nova" panose="020B0602020104020203" pitchFamily="34" charset="0"/>
              </a:rPr>
              <a:t>eh</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7" name="TextBox 6">
            <a:extLst>
              <a:ext uri="{FF2B5EF4-FFF2-40B4-BE49-F238E27FC236}">
                <a16:creationId xmlns:a16="http://schemas.microsoft.com/office/drawing/2014/main" id="{15BF512A-7D39-47FE-9217-F51DB379BD42}"/>
              </a:ext>
            </a:extLst>
          </p:cNvPr>
          <p:cNvSpPr txBox="1"/>
          <p:nvPr/>
        </p:nvSpPr>
        <p:spPr>
          <a:xfrm>
            <a:off x="5248196" y="288989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
        <p:nvSpPr>
          <p:cNvPr id="31" name="TextBox 30">
            <a:extLst>
              <a:ext uri="{FF2B5EF4-FFF2-40B4-BE49-F238E27FC236}">
                <a16:creationId xmlns:a16="http://schemas.microsoft.com/office/drawing/2014/main" id="{78F9B8D3-14B2-4F01-AF43-36603E2B9A90}"/>
              </a:ext>
            </a:extLst>
          </p:cNvPr>
          <p:cNvSpPr txBox="1"/>
          <p:nvPr/>
        </p:nvSpPr>
        <p:spPr>
          <a:xfrm>
            <a:off x="6415709" y="2902913"/>
            <a:ext cx="474810" cy="523220"/>
          </a:xfrm>
          <a:prstGeom prst="rect">
            <a:avLst/>
          </a:prstGeom>
          <a:noFill/>
        </p:spPr>
        <p:txBody>
          <a:bodyPr wrap="none" rtlCol="0">
            <a:spAutoFit/>
          </a:bodyPr>
          <a:lstStyle/>
          <a:p>
            <a:r>
              <a:rPr lang="en-US" sz="2800" b="1" dirty="0">
                <a:solidFill>
                  <a:srgbClr val="C00000"/>
                </a:solidFill>
                <a:latin typeface="Gill Sans Nova" panose="020B0602020104020203" pitchFamily="34" charset="0"/>
              </a:rPr>
              <a:t>X</a:t>
            </a:r>
          </a:p>
        </p:txBody>
      </p:sp>
    </p:spTree>
    <p:extLst>
      <p:ext uri="{BB962C8B-B14F-4D97-AF65-F5344CB8AC3E}">
        <p14:creationId xmlns:p14="http://schemas.microsoft.com/office/powerpoint/2010/main" val="1708009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267800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Rounded Corners 51">
            <a:extLst>
              <a:ext uri="{FF2B5EF4-FFF2-40B4-BE49-F238E27FC236}">
                <a16:creationId xmlns:a16="http://schemas.microsoft.com/office/drawing/2014/main" id="{FAA44F96-213F-492E-A410-BF023EB16C50}"/>
              </a:ext>
            </a:extLst>
          </p:cNvPr>
          <p:cNvSpPr/>
          <p:nvPr/>
        </p:nvSpPr>
        <p:spPr>
          <a:xfrm>
            <a:off x="5289176" y="3437964"/>
            <a:ext cx="6902824" cy="3420036"/>
          </a:xfrm>
          <a:prstGeom prst="roundRect">
            <a:avLst/>
          </a:prstGeom>
          <a:solidFill>
            <a:srgbClr val="FFFFDD">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We observe different frequencies of a property across categories.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2" name="Group 31">
            <a:extLst>
              <a:ext uri="{FF2B5EF4-FFF2-40B4-BE49-F238E27FC236}">
                <a16:creationId xmlns:a16="http://schemas.microsoft.com/office/drawing/2014/main" id="{FDB9ABBB-35AE-47D6-BD9B-A020B3A9C53B}"/>
              </a:ext>
            </a:extLst>
          </p:cNvPr>
          <p:cNvGrpSpPr/>
          <p:nvPr/>
        </p:nvGrpSpPr>
        <p:grpSpPr>
          <a:xfrm>
            <a:off x="7561294" y="1280220"/>
            <a:ext cx="1457724" cy="1447799"/>
            <a:chOff x="10605702" y="2724845"/>
            <a:chExt cx="1457724" cy="1447799"/>
          </a:xfrm>
        </p:grpSpPr>
        <p:sp>
          <p:nvSpPr>
            <p:cNvPr id="33" name="Oval 32">
              <a:extLst>
                <a:ext uri="{FF2B5EF4-FFF2-40B4-BE49-F238E27FC236}">
                  <a16:creationId xmlns:a16="http://schemas.microsoft.com/office/drawing/2014/main" id="{01A66FD7-5D91-4A80-B762-60EE589D6111}"/>
                </a:ext>
              </a:extLst>
            </p:cNvPr>
            <p:cNvSpPr/>
            <p:nvPr/>
          </p:nvSpPr>
          <p:spPr>
            <a:xfrm flipH="1">
              <a:off x="10605702" y="3439374"/>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598E8713-8598-41FD-BCEA-45E98A9B3C6B}"/>
                </a:ext>
              </a:extLst>
            </p:cNvPr>
            <p:cNvGrpSpPr/>
            <p:nvPr/>
          </p:nvGrpSpPr>
          <p:grpSpPr>
            <a:xfrm flipH="1">
              <a:off x="10756624" y="2724845"/>
              <a:ext cx="1059520" cy="1300122"/>
              <a:chOff x="9347996" y="3061105"/>
              <a:chExt cx="2088437" cy="2562692"/>
            </a:xfrm>
          </p:grpSpPr>
          <p:pic>
            <p:nvPicPr>
              <p:cNvPr id="35" name="Picture 34" descr="A picture containing shape&#10;&#10;Description automatically generated">
                <a:extLst>
                  <a:ext uri="{FF2B5EF4-FFF2-40B4-BE49-F238E27FC236}">
                    <a16:creationId xmlns:a16="http://schemas.microsoft.com/office/drawing/2014/main" id="{15505B8D-B786-45CE-B4E8-76386D0B6834}"/>
                  </a:ext>
                </a:extLst>
              </p:cNvPr>
              <p:cNvPicPr>
                <a:picLocks noChangeAspect="1"/>
              </p:cNvPicPr>
              <p:nvPr/>
            </p:nvPicPr>
            <p:blipFill rotWithShape="1">
              <a:blip r:embed="rId3">
                <a:lum bright="70000" contrast="-70000"/>
              </a:blip>
              <a:srcRect l="32963" r="31296" b="14815"/>
              <a:stretch/>
            </p:blipFill>
            <p:spPr>
              <a:xfrm>
                <a:off x="9347996" y="3061105"/>
                <a:ext cx="1028532" cy="2451428"/>
              </a:xfrm>
              <a:prstGeom prst="rect">
                <a:avLst/>
              </a:prstGeom>
            </p:spPr>
          </p:pic>
          <p:pic>
            <p:nvPicPr>
              <p:cNvPr id="36" name="Picture 35" descr="A picture containing shape&#10;&#10;Description automatically generated">
                <a:extLst>
                  <a:ext uri="{FF2B5EF4-FFF2-40B4-BE49-F238E27FC236}">
                    <a16:creationId xmlns:a16="http://schemas.microsoft.com/office/drawing/2014/main" id="{E03C7C3E-B54A-43A5-9EB2-8B7D262F3C65}"/>
                  </a:ext>
                </a:extLst>
              </p:cNvPr>
              <p:cNvPicPr>
                <a:picLocks noChangeAspect="1"/>
              </p:cNvPicPr>
              <p:nvPr/>
            </p:nvPicPr>
            <p:blipFill rotWithShape="1">
              <a:blip r:embed="rId3">
                <a:lum bright="70000" contrast="-70000"/>
              </a:blip>
              <a:srcRect l="32963" r="31296" b="14815"/>
              <a:stretch/>
            </p:blipFill>
            <p:spPr>
              <a:xfrm>
                <a:off x="10407899" y="3172368"/>
                <a:ext cx="1028534" cy="2451429"/>
              </a:xfrm>
              <a:prstGeom prst="rect">
                <a:avLst/>
              </a:prstGeom>
            </p:spPr>
          </p:pic>
        </p:grpSp>
      </p:grpSp>
      <p:grpSp>
        <p:nvGrpSpPr>
          <p:cNvPr id="37" name="Group 36">
            <a:extLst>
              <a:ext uri="{FF2B5EF4-FFF2-40B4-BE49-F238E27FC236}">
                <a16:creationId xmlns:a16="http://schemas.microsoft.com/office/drawing/2014/main" id="{B04CDD72-E590-4B37-87F4-0C07C6AC4038}"/>
              </a:ext>
            </a:extLst>
          </p:cNvPr>
          <p:cNvGrpSpPr/>
          <p:nvPr/>
        </p:nvGrpSpPr>
        <p:grpSpPr>
          <a:xfrm>
            <a:off x="4697593" y="1229946"/>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sp>
        <p:nvSpPr>
          <p:cNvPr id="42" name="Oval 41">
            <a:extLst>
              <a:ext uri="{FF2B5EF4-FFF2-40B4-BE49-F238E27FC236}">
                <a16:creationId xmlns:a16="http://schemas.microsoft.com/office/drawing/2014/main" id="{CFA1781C-29A0-4F81-822A-3A929C283185}"/>
              </a:ext>
            </a:extLst>
          </p:cNvPr>
          <p:cNvSpPr/>
          <p:nvPr/>
        </p:nvSpPr>
        <p:spPr>
          <a:xfrm flipH="1">
            <a:off x="6075740" y="3294871"/>
            <a:ext cx="2435095"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incarceration</a:t>
            </a:r>
          </a:p>
        </p:txBody>
      </p:sp>
      <p:cxnSp>
        <p:nvCxnSpPr>
          <p:cNvPr id="43" name="Straight Arrow Connector 42">
            <a:extLst>
              <a:ext uri="{FF2B5EF4-FFF2-40B4-BE49-F238E27FC236}">
                <a16:creationId xmlns:a16="http://schemas.microsoft.com/office/drawing/2014/main" id="{8AF12E50-EAD1-44ED-A932-186F60766C05}"/>
              </a:ext>
            </a:extLst>
          </p:cNvPr>
          <p:cNvCxnSpPr>
            <a:cxnSpLocks/>
            <a:stCxn id="38" idx="4"/>
            <a:endCxn id="42" idx="0"/>
          </p:cNvCxnSpPr>
          <p:nvPr/>
        </p:nvCxnSpPr>
        <p:spPr>
          <a:xfrm>
            <a:off x="6084396" y="3035146"/>
            <a:ext cx="1208891" cy="259725"/>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D5733123-622F-4639-A6E0-F156AEBFBF08}"/>
              </a:ext>
            </a:extLst>
          </p:cNvPr>
          <p:cNvGrpSpPr/>
          <p:nvPr/>
        </p:nvGrpSpPr>
        <p:grpSpPr>
          <a:xfrm>
            <a:off x="3156905" y="1273704"/>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3982542" y="3283102"/>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cxnSp>
        <p:nvCxnSpPr>
          <p:cNvPr id="28" name="Straight Arrow Connector 27">
            <a:extLst>
              <a:ext uri="{FF2B5EF4-FFF2-40B4-BE49-F238E27FC236}">
                <a16:creationId xmlns:a16="http://schemas.microsoft.com/office/drawing/2014/main" id="{7BE273FD-89CB-4D08-AA29-C97640A2DDBB}"/>
              </a:ext>
            </a:extLst>
          </p:cNvPr>
          <p:cNvCxnSpPr>
            <a:cxnSpLocks/>
            <a:stCxn id="38" idx="4"/>
            <a:endCxn id="26" idx="0"/>
          </p:cNvCxnSpPr>
          <p:nvPr/>
        </p:nvCxnSpPr>
        <p:spPr>
          <a:xfrm flipH="1">
            <a:off x="4998032" y="3035146"/>
            <a:ext cx="1086364" cy="247956"/>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 name="Title 3">
            <a:extLst>
              <a:ext uri="{FF2B5EF4-FFF2-40B4-BE49-F238E27FC236}">
                <a16:creationId xmlns:a16="http://schemas.microsoft.com/office/drawing/2014/main" id="{8903DEAC-23E3-4198-AAD2-D562AE3780C3}"/>
              </a:ext>
            </a:extLst>
          </p:cNvPr>
          <p:cNvSpPr txBox="1">
            <a:spLocks/>
          </p:cNvSpPr>
          <p:nvPr/>
        </p:nvSpPr>
        <p:spPr>
          <a:xfrm>
            <a:off x="428503" y="3867370"/>
            <a:ext cx="3239351"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solidFill>
                  <a:schemeClr val="bg1">
                    <a:lumMod val="50000"/>
                  </a:schemeClr>
                </a:solidFill>
                <a:latin typeface="Gill Sans MT" panose="020B0502020104020203" pitchFamily="34" charset="0"/>
              </a:rPr>
              <a:t>Accidental</a:t>
            </a:r>
          </a:p>
        </p:txBody>
      </p:sp>
      <p:sp>
        <p:nvSpPr>
          <p:cNvPr id="3" name="TextBox 2">
            <a:extLst>
              <a:ext uri="{FF2B5EF4-FFF2-40B4-BE49-F238E27FC236}">
                <a16:creationId xmlns:a16="http://schemas.microsoft.com/office/drawing/2014/main" id="{25DA1B2E-4C0C-4538-9F98-6BFD1ED94560}"/>
              </a:ext>
            </a:extLst>
          </p:cNvPr>
          <p:cNvSpPr txBox="1"/>
          <p:nvPr/>
        </p:nvSpPr>
        <p:spPr>
          <a:xfrm>
            <a:off x="428501" y="4520978"/>
            <a:ext cx="4979375" cy="2062103"/>
          </a:xfrm>
          <a:prstGeom prst="rect">
            <a:avLst/>
          </a:prstGeom>
          <a:noFill/>
        </p:spPr>
        <p:txBody>
          <a:bodyPr wrap="square" rtlCol="0">
            <a:spAutoFit/>
          </a:bodyPr>
          <a:lstStyle/>
          <a:p>
            <a:pPr marL="233363" indent="-233363"/>
            <a:r>
              <a:rPr lang="en-US" sz="3200" dirty="0">
                <a:solidFill>
                  <a:schemeClr val="bg1">
                    <a:lumMod val="50000"/>
                  </a:schemeClr>
                </a:solidFill>
                <a:latin typeface="Gill Sans Nova" panose="020B0602020104020203" pitchFamily="34" charset="0"/>
              </a:rPr>
              <a:t>Due to </a:t>
            </a:r>
            <a:r>
              <a:rPr lang="en-US" sz="3200" b="1" dirty="0">
                <a:solidFill>
                  <a:schemeClr val="bg1">
                    <a:lumMod val="50000"/>
                  </a:schemeClr>
                </a:solidFill>
                <a:latin typeface="Gill Sans Nova" panose="020B0602020104020203" pitchFamily="34" charset="0"/>
              </a:rPr>
              <a:t>chance</a:t>
            </a:r>
            <a:r>
              <a:rPr lang="en-US" sz="3200" dirty="0">
                <a:solidFill>
                  <a:schemeClr val="bg1">
                    <a:lumMod val="50000"/>
                  </a:schemeClr>
                </a:solidFill>
                <a:latin typeface="Gill Sans Nova" panose="020B0602020104020203" pitchFamily="34" charset="0"/>
              </a:rPr>
              <a:t>.</a:t>
            </a:r>
          </a:p>
          <a:p>
            <a:pPr marL="233363" indent="-233363"/>
            <a:r>
              <a:rPr lang="en-US" sz="3200" dirty="0">
                <a:solidFill>
                  <a:schemeClr val="bg1">
                    <a:lumMod val="50000"/>
                  </a:schemeClr>
                </a:solidFill>
                <a:latin typeface="Gill Sans Nova" panose="020B0602020104020203" pitchFamily="34" charset="0"/>
              </a:rPr>
              <a:t>Nothing meaningful here, differences in frequency are not significant. </a:t>
            </a:r>
          </a:p>
        </p:txBody>
      </p:sp>
      <p:sp>
        <p:nvSpPr>
          <p:cNvPr id="4" name="Thought Bubble: Cloud 3">
            <a:extLst>
              <a:ext uri="{FF2B5EF4-FFF2-40B4-BE49-F238E27FC236}">
                <a16:creationId xmlns:a16="http://schemas.microsoft.com/office/drawing/2014/main" id="{EDD63070-A2BD-4ACA-ADA3-255E678ADAD1}"/>
              </a:ext>
            </a:extLst>
          </p:cNvPr>
          <p:cNvSpPr/>
          <p:nvPr/>
        </p:nvSpPr>
        <p:spPr>
          <a:xfrm>
            <a:off x="5723006" y="4409156"/>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5814839" y="5500022"/>
            <a:ext cx="521802" cy="1243675"/>
          </a:xfrm>
          <a:prstGeom prst="rect">
            <a:avLst/>
          </a:prstGeom>
        </p:spPr>
      </p:pic>
      <p:sp>
        <p:nvSpPr>
          <p:cNvPr id="8" name="Title 3">
            <a:extLst>
              <a:ext uri="{FF2B5EF4-FFF2-40B4-BE49-F238E27FC236}">
                <a16:creationId xmlns:a16="http://schemas.microsoft.com/office/drawing/2014/main" id="{B977258C-E696-495A-8AA4-9979909E2E6C}"/>
              </a:ext>
            </a:extLst>
          </p:cNvPr>
          <p:cNvSpPr txBox="1">
            <a:spLocks/>
          </p:cNvSpPr>
          <p:nvPr/>
        </p:nvSpPr>
        <p:spPr>
          <a:xfrm>
            <a:off x="7237720" y="3898562"/>
            <a:ext cx="3554039" cy="818708"/>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r>
              <a:rPr lang="en-US" sz="4400" dirty="0">
                <a:latin typeface="Gill Sans MT" panose="020B0502020104020203" pitchFamily="34" charset="0"/>
              </a:rPr>
              <a:t>Non-accidental</a:t>
            </a:r>
          </a:p>
        </p:txBody>
      </p:sp>
      <p:sp>
        <p:nvSpPr>
          <p:cNvPr id="9" name="TextBox 8">
            <a:extLst>
              <a:ext uri="{FF2B5EF4-FFF2-40B4-BE49-F238E27FC236}">
                <a16:creationId xmlns:a16="http://schemas.microsoft.com/office/drawing/2014/main" id="{DE51D891-E767-4776-B94A-345C509CEB41}"/>
              </a:ext>
            </a:extLst>
          </p:cNvPr>
          <p:cNvSpPr txBox="1"/>
          <p:nvPr/>
        </p:nvSpPr>
        <p:spPr>
          <a:xfrm>
            <a:off x="7237718" y="4552170"/>
            <a:ext cx="4979375" cy="1569660"/>
          </a:xfrm>
          <a:prstGeom prst="rect">
            <a:avLst/>
          </a:prstGeom>
          <a:noFill/>
        </p:spPr>
        <p:txBody>
          <a:bodyPr wrap="square" rtlCol="0">
            <a:spAutoFit/>
          </a:bodyPr>
          <a:lstStyle/>
          <a:p>
            <a:pPr marL="233363" indent="-233363"/>
            <a:r>
              <a:rPr lang="en-US" sz="3200" dirty="0">
                <a:latin typeface="Gill Sans Nova" panose="020B0602020104020203" pitchFamily="34" charset="0"/>
              </a:rPr>
              <a:t>Due to </a:t>
            </a:r>
            <a:r>
              <a:rPr lang="en-US" sz="3200" b="1" dirty="0">
                <a:latin typeface="Gill Sans Nova" panose="020B0602020104020203" pitchFamily="34" charset="0"/>
              </a:rPr>
              <a:t>some cause</a:t>
            </a:r>
            <a:r>
              <a:rPr lang="en-US" sz="3200" dirty="0">
                <a:latin typeface="Gill Sans Nova" panose="020B0602020104020203" pitchFamily="34" charset="0"/>
              </a:rPr>
              <a:t>.</a:t>
            </a:r>
          </a:p>
          <a:p>
            <a:pPr marL="233363" indent="-233363"/>
            <a:r>
              <a:rPr lang="en-US" sz="3200" dirty="0">
                <a:latin typeface="Gill Sans Nova" panose="020B0602020104020203" pitchFamily="34" charset="0"/>
              </a:rPr>
              <a:t>Triggers search for causal structure.</a:t>
            </a:r>
          </a:p>
        </p:txBody>
      </p:sp>
      <p:sp>
        <p:nvSpPr>
          <p:cNvPr id="50" name="Oval 49">
            <a:extLst>
              <a:ext uri="{FF2B5EF4-FFF2-40B4-BE49-F238E27FC236}">
                <a16:creationId xmlns:a16="http://schemas.microsoft.com/office/drawing/2014/main" id="{0C28259A-96C5-4B33-A5CE-F6EBBE4F9833}"/>
              </a:ext>
            </a:extLst>
          </p:cNvPr>
          <p:cNvSpPr/>
          <p:nvPr/>
        </p:nvSpPr>
        <p:spPr>
          <a:xfrm flipH="1">
            <a:off x="5630119"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
        <p:nvSpPr>
          <p:cNvPr id="51" name="Oval 50">
            <a:extLst>
              <a:ext uri="{FF2B5EF4-FFF2-40B4-BE49-F238E27FC236}">
                <a16:creationId xmlns:a16="http://schemas.microsoft.com/office/drawing/2014/main" id="{D46148A2-4F7B-43F1-87A2-BB34BBFAAE95}"/>
              </a:ext>
            </a:extLst>
          </p:cNvPr>
          <p:cNvSpPr/>
          <p:nvPr/>
        </p:nvSpPr>
        <p:spPr>
          <a:xfrm flipH="1">
            <a:off x="6125774" y="2803920"/>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133646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Arrow Connector 24">
            <a:extLst>
              <a:ext uri="{FF2B5EF4-FFF2-40B4-BE49-F238E27FC236}">
                <a16:creationId xmlns:a16="http://schemas.microsoft.com/office/drawing/2014/main" id="{AD132EE5-D85F-4354-B049-BA2B3BBBA994}"/>
              </a:ext>
            </a:extLst>
          </p:cNvPr>
          <p:cNvCxnSpPr>
            <a:cxnSpLocks/>
          </p:cNvCxnSpPr>
          <p:nvPr/>
        </p:nvCxnSpPr>
        <p:spPr>
          <a:xfrm>
            <a:off x="3402019" y="3358474"/>
            <a:ext cx="11604" cy="519941"/>
          </a:xfrm>
          <a:prstGeom prst="straightConnector1">
            <a:avLst/>
          </a:prstGeom>
          <a:ln w="88900">
            <a:solidFill>
              <a:srgbClr val="C092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8DBA66D7-2AEE-4A1D-ADF2-6B503CCC23E2}"/>
              </a:ext>
            </a:extLst>
          </p:cNvPr>
          <p:cNvSpPr txBox="1">
            <a:spLocks/>
          </p:cNvSpPr>
          <p:nvPr/>
        </p:nvSpPr>
        <p:spPr>
          <a:xfrm>
            <a:off x="381000" y="0"/>
            <a:ext cx="10403910" cy="1470720"/>
          </a:xfrm>
          <a:prstGeom prst="rect">
            <a:avLst/>
          </a:prstGeom>
        </p:spPr>
        <p:txBody>
          <a:bodyPr vert="horz" lIns="91440" tIns="45720" rIns="91440" bIns="45720" rtlCol="0" anchor="ctr">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100000"/>
              </a:lnSpc>
            </a:pPr>
            <a:r>
              <a:rPr lang="en-US" dirty="0">
                <a:solidFill>
                  <a:schemeClr val="tx1"/>
                </a:solidFill>
                <a:latin typeface="Gill Sans Nova" panose="020B0602020104020203" pitchFamily="34" charset="0"/>
                <a:cs typeface="Helvetica" panose="020B0604020202020204" pitchFamily="34" charset="0"/>
              </a:rPr>
              <a:t>Potential causes for observed group differences</a:t>
            </a:r>
            <a:endParaRPr lang="en-US" sz="2400" dirty="0">
              <a:solidFill>
                <a:schemeClr val="bg1">
                  <a:lumMod val="50000"/>
                </a:schemeClr>
              </a:solidFill>
              <a:latin typeface="Gill Sans Nova" panose="020B0602020104020203" pitchFamily="34" charset="0"/>
              <a:cs typeface="Helvetica" panose="020B0604020202020204" pitchFamily="34" charset="0"/>
            </a:endParaRPr>
          </a:p>
        </p:txBody>
      </p:sp>
      <p:grpSp>
        <p:nvGrpSpPr>
          <p:cNvPr id="37" name="Group 36">
            <a:extLst>
              <a:ext uri="{FF2B5EF4-FFF2-40B4-BE49-F238E27FC236}">
                <a16:creationId xmlns:a16="http://schemas.microsoft.com/office/drawing/2014/main" id="{B04CDD72-E590-4B37-87F4-0C07C6AC4038}"/>
              </a:ext>
            </a:extLst>
          </p:cNvPr>
          <p:cNvGrpSpPr/>
          <p:nvPr/>
        </p:nvGrpSpPr>
        <p:grpSpPr>
          <a:xfrm>
            <a:off x="2015216" y="1501529"/>
            <a:ext cx="2773607" cy="1805200"/>
            <a:chOff x="7742001" y="2674571"/>
            <a:chExt cx="2773607" cy="1805200"/>
          </a:xfrm>
        </p:grpSpPr>
        <p:sp>
          <p:nvSpPr>
            <p:cNvPr id="38" name="Oval 37">
              <a:extLst>
                <a:ext uri="{FF2B5EF4-FFF2-40B4-BE49-F238E27FC236}">
                  <a16:creationId xmlns:a16="http://schemas.microsoft.com/office/drawing/2014/main" id="{74224FD0-D495-475A-A1A7-1A09A1268951}"/>
                </a:ext>
              </a:extLst>
            </p:cNvPr>
            <p:cNvSpPr/>
            <p:nvPr/>
          </p:nvSpPr>
          <p:spPr>
            <a:xfrm flipH="1">
              <a:off x="7742001" y="3410492"/>
              <a:ext cx="2773607" cy="1069279"/>
            </a:xfrm>
            <a:prstGeom prst="ellipse">
              <a:avLst/>
            </a:prstGeom>
            <a:noFill/>
            <a:ln w="254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A picture containing shape&#10;&#10;Description automatically generated">
              <a:extLst>
                <a:ext uri="{FF2B5EF4-FFF2-40B4-BE49-F238E27FC236}">
                  <a16:creationId xmlns:a16="http://schemas.microsoft.com/office/drawing/2014/main" id="{57D2553F-F714-4AED-8F90-641D140ADE84}"/>
                </a:ext>
              </a:extLst>
            </p:cNvPr>
            <p:cNvPicPr>
              <a:picLocks noChangeAspect="1"/>
            </p:cNvPicPr>
            <p:nvPr/>
          </p:nvPicPr>
          <p:blipFill rotWithShape="1">
            <a:blip r:embed="rId3"/>
            <a:srcRect l="32963" r="31296" b="14815"/>
            <a:stretch/>
          </p:blipFill>
          <p:spPr>
            <a:xfrm flipH="1">
              <a:off x="9264108" y="2774466"/>
              <a:ext cx="541216" cy="1289945"/>
            </a:xfrm>
            <a:prstGeom prst="rect">
              <a:avLst/>
            </a:prstGeom>
          </p:spPr>
        </p:pic>
        <p:pic>
          <p:nvPicPr>
            <p:cNvPr id="40" name="Picture 39" descr="A picture containing shape&#10;&#10;Description automatically generated">
              <a:extLst>
                <a:ext uri="{FF2B5EF4-FFF2-40B4-BE49-F238E27FC236}">
                  <a16:creationId xmlns:a16="http://schemas.microsoft.com/office/drawing/2014/main" id="{F373C0D0-EB72-4494-9436-A7FD4289C5EE}"/>
                </a:ext>
              </a:extLst>
            </p:cNvPr>
            <p:cNvPicPr>
              <a:picLocks noChangeAspect="1"/>
            </p:cNvPicPr>
            <p:nvPr/>
          </p:nvPicPr>
          <p:blipFill rotWithShape="1">
            <a:blip r:embed="rId3"/>
            <a:srcRect l="32963" r="31296" b="14815"/>
            <a:stretch/>
          </p:blipFill>
          <p:spPr>
            <a:xfrm flipH="1">
              <a:off x="8452284" y="2904662"/>
              <a:ext cx="605647" cy="1443510"/>
            </a:xfrm>
            <a:prstGeom prst="rect">
              <a:avLst/>
            </a:prstGeom>
          </p:spPr>
        </p:pic>
        <p:pic>
          <p:nvPicPr>
            <p:cNvPr id="41" name="Picture 40" descr="A picture containing shape&#10;&#10;Description automatically generated">
              <a:extLst>
                <a:ext uri="{FF2B5EF4-FFF2-40B4-BE49-F238E27FC236}">
                  <a16:creationId xmlns:a16="http://schemas.microsoft.com/office/drawing/2014/main" id="{2797ED3F-F75D-47E3-AF4D-BD8C616E6E99}"/>
                </a:ext>
              </a:extLst>
            </p:cNvPr>
            <p:cNvPicPr>
              <a:picLocks noChangeAspect="1"/>
            </p:cNvPicPr>
            <p:nvPr/>
          </p:nvPicPr>
          <p:blipFill rotWithShape="1">
            <a:blip r:embed="rId3"/>
            <a:srcRect l="32963" r="31296" b="14815"/>
            <a:stretch/>
          </p:blipFill>
          <p:spPr>
            <a:xfrm flipH="1">
              <a:off x="8956368" y="2674571"/>
              <a:ext cx="470343" cy="1121024"/>
            </a:xfrm>
            <a:prstGeom prst="rect">
              <a:avLst/>
            </a:prstGeom>
          </p:spPr>
        </p:pic>
      </p:grpSp>
      <p:grpSp>
        <p:nvGrpSpPr>
          <p:cNvPr id="44" name="Group 43">
            <a:extLst>
              <a:ext uri="{FF2B5EF4-FFF2-40B4-BE49-F238E27FC236}">
                <a16:creationId xmlns:a16="http://schemas.microsoft.com/office/drawing/2014/main" id="{D5733123-622F-4639-A6E0-F156AEBFBF08}"/>
              </a:ext>
            </a:extLst>
          </p:cNvPr>
          <p:cNvGrpSpPr/>
          <p:nvPr/>
        </p:nvGrpSpPr>
        <p:grpSpPr>
          <a:xfrm>
            <a:off x="474528" y="1545287"/>
            <a:ext cx="1457724" cy="1532774"/>
            <a:chOff x="6201313" y="2718329"/>
            <a:chExt cx="1457724" cy="1532774"/>
          </a:xfrm>
        </p:grpSpPr>
        <p:sp>
          <p:nvSpPr>
            <p:cNvPr id="45" name="Oval 44">
              <a:extLst>
                <a:ext uri="{FF2B5EF4-FFF2-40B4-BE49-F238E27FC236}">
                  <a16:creationId xmlns:a16="http://schemas.microsoft.com/office/drawing/2014/main" id="{F675E7A9-6DD3-4618-AF15-33F2CDD33D59}"/>
                </a:ext>
              </a:extLst>
            </p:cNvPr>
            <p:cNvSpPr/>
            <p:nvPr/>
          </p:nvSpPr>
          <p:spPr>
            <a:xfrm flipH="1">
              <a:off x="6201313" y="3517833"/>
              <a:ext cx="1457724" cy="733270"/>
            </a:xfrm>
            <a:prstGeom prst="ellipse">
              <a:avLst/>
            </a:prstGeom>
            <a:noFill/>
            <a:ln w="254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C838C98-891F-4C71-9ABD-5CF32097208B}"/>
                </a:ext>
              </a:extLst>
            </p:cNvPr>
            <p:cNvGrpSpPr/>
            <p:nvPr/>
          </p:nvGrpSpPr>
          <p:grpSpPr>
            <a:xfrm flipH="1">
              <a:off x="6505148" y="2718329"/>
              <a:ext cx="988882" cy="1332509"/>
              <a:chOff x="1003384" y="3002960"/>
              <a:chExt cx="1949201" cy="2626529"/>
            </a:xfrm>
          </p:grpSpPr>
          <p:pic>
            <p:nvPicPr>
              <p:cNvPr id="47" name="Picture 46" descr="A picture containing shape&#10;&#10;Description automatically generated">
                <a:extLst>
                  <a:ext uri="{FF2B5EF4-FFF2-40B4-BE49-F238E27FC236}">
                    <a16:creationId xmlns:a16="http://schemas.microsoft.com/office/drawing/2014/main" id="{EA586760-72AB-44F2-9CC3-98F224814F6C}"/>
                  </a:ext>
                </a:extLst>
              </p:cNvPr>
              <p:cNvPicPr>
                <a:picLocks noChangeAspect="1"/>
              </p:cNvPicPr>
              <p:nvPr/>
            </p:nvPicPr>
            <p:blipFill rotWithShape="1">
              <a:blip r:embed="rId3">
                <a:lum bright="70000" contrast="-70000"/>
              </a:blip>
              <a:srcRect l="32963" r="31296" b="14815"/>
              <a:stretch/>
            </p:blipFill>
            <p:spPr>
              <a:xfrm>
                <a:off x="1924051" y="3002960"/>
                <a:ext cx="1028534" cy="2451429"/>
              </a:xfrm>
              <a:prstGeom prst="rect">
                <a:avLst/>
              </a:prstGeom>
            </p:spPr>
          </p:pic>
          <p:pic>
            <p:nvPicPr>
              <p:cNvPr id="48" name="Picture 47" descr="A picture containing shape&#10;&#10;Description automatically generated">
                <a:extLst>
                  <a:ext uri="{FF2B5EF4-FFF2-40B4-BE49-F238E27FC236}">
                    <a16:creationId xmlns:a16="http://schemas.microsoft.com/office/drawing/2014/main" id="{9E401FBC-0F75-4252-9A4C-D681A71881B0}"/>
                  </a:ext>
                </a:extLst>
              </p:cNvPr>
              <p:cNvPicPr>
                <a:picLocks noChangeAspect="1"/>
              </p:cNvPicPr>
              <p:nvPr/>
            </p:nvPicPr>
            <p:blipFill rotWithShape="1">
              <a:blip r:embed="rId3">
                <a:lum bright="70000" contrast="-70000"/>
              </a:blip>
              <a:srcRect l="32963" r="31296" b="14815"/>
              <a:stretch/>
            </p:blipFill>
            <p:spPr>
              <a:xfrm>
                <a:off x="1003384" y="3178060"/>
                <a:ext cx="1028534" cy="2451429"/>
              </a:xfrm>
              <a:prstGeom prst="rect">
                <a:avLst/>
              </a:prstGeom>
            </p:spPr>
          </p:pic>
        </p:grpSp>
      </p:grpSp>
      <p:sp>
        <p:nvSpPr>
          <p:cNvPr id="26" name="Oval 25">
            <a:extLst>
              <a:ext uri="{FF2B5EF4-FFF2-40B4-BE49-F238E27FC236}">
                <a16:creationId xmlns:a16="http://schemas.microsoft.com/office/drawing/2014/main" id="{85B12F19-4CA3-46BE-AB01-D5739B671369}"/>
              </a:ext>
            </a:extLst>
          </p:cNvPr>
          <p:cNvSpPr/>
          <p:nvPr/>
        </p:nvSpPr>
        <p:spPr>
          <a:xfrm flipH="1">
            <a:off x="2398133" y="3826670"/>
            <a:ext cx="2030980" cy="699542"/>
          </a:xfrm>
          <a:prstGeom prst="ellipse">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Gill Sans Nova" panose="020B0602020104020203" pitchFamily="34" charset="0"/>
              </a:rPr>
              <a:t>COVID-19</a:t>
            </a:r>
          </a:p>
        </p:txBody>
      </p:sp>
      <p:sp>
        <p:nvSpPr>
          <p:cNvPr id="4" name="Thought Bubble: Cloud 3">
            <a:extLst>
              <a:ext uri="{FF2B5EF4-FFF2-40B4-BE49-F238E27FC236}">
                <a16:creationId xmlns:a16="http://schemas.microsoft.com/office/drawing/2014/main" id="{EDD63070-A2BD-4ACA-ADA3-255E678ADAD1}"/>
              </a:ext>
            </a:extLst>
          </p:cNvPr>
          <p:cNvSpPr/>
          <p:nvPr/>
        </p:nvSpPr>
        <p:spPr>
          <a:xfrm flipH="1">
            <a:off x="718920" y="4365398"/>
            <a:ext cx="1579170" cy="947315"/>
          </a:xfrm>
          <a:prstGeom prst="cloud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Gill Sans Nova" panose="020B0602020104020203" pitchFamily="34" charset="0"/>
              </a:rPr>
              <a:t>Why?</a:t>
            </a:r>
          </a:p>
        </p:txBody>
      </p:sp>
      <p:pic>
        <p:nvPicPr>
          <p:cNvPr id="6" name="Picture 5" descr="A picture containing shape&#10;&#10;Description automatically generated">
            <a:extLst>
              <a:ext uri="{FF2B5EF4-FFF2-40B4-BE49-F238E27FC236}">
                <a16:creationId xmlns:a16="http://schemas.microsoft.com/office/drawing/2014/main" id="{AC0AA87A-79FA-40C7-9B7A-DC27D84D083C}"/>
              </a:ext>
            </a:extLst>
          </p:cNvPr>
          <p:cNvPicPr>
            <a:picLocks noChangeAspect="1"/>
          </p:cNvPicPr>
          <p:nvPr/>
        </p:nvPicPr>
        <p:blipFill rotWithShape="1">
          <a:blip r:embed="rId3">
            <a:alphaModFix/>
          </a:blip>
          <a:srcRect l="32963" r="31296" b="14815"/>
          <a:stretch/>
        </p:blipFill>
        <p:spPr>
          <a:xfrm flipH="1">
            <a:off x="1876331" y="5312713"/>
            <a:ext cx="521802" cy="1243675"/>
          </a:xfrm>
          <a:prstGeom prst="rect">
            <a:avLst/>
          </a:prstGeom>
        </p:spPr>
      </p:pic>
      <p:sp>
        <p:nvSpPr>
          <p:cNvPr id="50" name="Oval 49">
            <a:extLst>
              <a:ext uri="{FF2B5EF4-FFF2-40B4-BE49-F238E27FC236}">
                <a16:creationId xmlns:a16="http://schemas.microsoft.com/office/drawing/2014/main" id="{0C28259A-96C5-4B33-A5CE-F6EBBE4F9833}"/>
              </a:ext>
            </a:extLst>
          </p:cNvPr>
          <p:cNvSpPr/>
          <p:nvPr/>
        </p:nvSpPr>
        <p:spPr>
          <a:xfrm flipH="1">
            <a:off x="3177706" y="2987828"/>
            <a:ext cx="513058" cy="46245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ysClr val="windowText" lastClr="000000"/>
                </a:solidFill>
                <a:latin typeface="Gill Sans Nova" panose="020B0602020104020203" pitchFamily="34" charset="0"/>
              </a:rPr>
              <a:t>?</a:t>
            </a:r>
            <a:endParaRPr lang="en-US" dirty="0">
              <a:solidFill>
                <a:sysClr val="windowText" lastClr="000000"/>
              </a:solidFill>
              <a:latin typeface="Gill Sans Nova" panose="020B0602020104020203" pitchFamily="34" charset="0"/>
            </a:endParaRPr>
          </a:p>
        </p:txBody>
      </p:sp>
    </p:spTree>
    <p:extLst>
      <p:ext uri="{BB962C8B-B14F-4D97-AF65-F5344CB8AC3E}">
        <p14:creationId xmlns:p14="http://schemas.microsoft.com/office/powerpoint/2010/main" val="4076418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31200</TotalTime>
  <Words>5805</Words>
  <Application>Microsoft Office PowerPoint</Application>
  <PresentationFormat>Widescreen</PresentationFormat>
  <Paragraphs>695</Paragraphs>
  <Slides>58</Slides>
  <Notes>57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58</vt:i4>
      </vt:variant>
    </vt:vector>
  </HeadingPairs>
  <TitlesOfParts>
    <vt:vector size="66" baseType="lpstr">
      <vt:lpstr>Arial</vt:lpstr>
      <vt:lpstr>Calibri</vt:lpstr>
      <vt:lpstr>Calibri Light</vt:lpstr>
      <vt:lpstr>Cambria</vt:lpstr>
      <vt:lpstr>Gill Sans MT</vt:lpstr>
      <vt:lpstr>Gill Sans Nova</vt:lpstr>
      <vt:lpstr>Helvetica</vt:lpstr>
      <vt:lpstr>Metropolitan</vt:lpstr>
      <vt:lpstr>Marianna Zhang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dc:title>
  <dc:creator>Marianna</dc:creator>
  <cp:lastModifiedBy>Marianna Zhang</cp:lastModifiedBy>
  <cp:revision>4590</cp:revision>
  <cp:lastPrinted>2019-03-01T18:39:58Z</cp:lastPrinted>
  <dcterms:created xsi:type="dcterms:W3CDTF">2018-11-29T07:29:27Z</dcterms:created>
  <dcterms:modified xsi:type="dcterms:W3CDTF">2020-10-16T22:40:00Z</dcterms:modified>
</cp:coreProperties>
</file>